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469900">
              <a:spcBef>
                <a:spcPts val="0"/>
              </a:spcBef>
              <a:buSzTx/>
              <a:buNone/>
              <a:defRPr spc="-170" sz="8500">
                <a:latin typeface="Helvetica Neue Medium"/>
                <a:ea typeface="Helvetica Neue Medium"/>
                <a:cs typeface="Helvetica Neue Medium"/>
                <a:sym typeface="Helvetica Neue Medium"/>
              </a:defRPr>
            </a:lvl2pPr>
            <a:lvl3pPr marL="638923" indent="-469900">
              <a:spcBef>
                <a:spcPts val="0"/>
              </a:spcBef>
              <a:buSzTx/>
              <a:buNone/>
              <a:defRPr spc="-170" sz="8500">
                <a:latin typeface="Helvetica Neue Medium"/>
                <a:ea typeface="Helvetica Neue Medium"/>
                <a:cs typeface="Helvetica Neue Medium"/>
                <a:sym typeface="Helvetica Neue Medium"/>
              </a:defRPr>
            </a:lvl3pPr>
            <a:lvl4pPr marL="638923" indent="-469900">
              <a:spcBef>
                <a:spcPts val="0"/>
              </a:spcBef>
              <a:buSzTx/>
              <a:buNone/>
              <a:defRPr spc="-170" sz="8500">
                <a:latin typeface="Helvetica Neue Medium"/>
                <a:ea typeface="Helvetica Neue Medium"/>
                <a:cs typeface="Helvetica Neue Medium"/>
                <a:sym typeface="Helvetica Neue Medium"/>
              </a:defRPr>
            </a:lvl4pPr>
            <a:lvl5pPr marL="638923" indent="-469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862804876_960x639.jpg"/>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824910546_2681x1332.jpg"/>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575395635_960x639.jpg"/>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49" name="Title Text"/>
          <p:cNvSpPr txBox="1"/>
          <p:nvPr>
            <p:ph type="title"/>
          </p:nvPr>
        </p:nvSpPr>
        <p:spPr>
          <a:xfrm>
            <a:off x="4387453" y="357187"/>
            <a:ext cx="15609094" cy="3036095"/>
          </a:xfrm>
          <a:prstGeom prst="rect">
            <a:avLst/>
          </a:prstGeom>
        </p:spPr>
        <p:txBody>
          <a:bodyPr lIns="71437" tIns="71437" rIns="71437" bIns="71437" anchor="ctr"/>
          <a:lstStyle>
            <a:lvl1pPr algn="ctr" defTabSz="821531">
              <a:lnSpc>
                <a:spcPct val="100000"/>
              </a:lnSpc>
              <a:defRPr b="0" spc="0" sz="11200">
                <a:latin typeface="Helvetica Neue Medium"/>
                <a:ea typeface="Helvetica Neue Medium"/>
                <a:cs typeface="Helvetica Neue Medium"/>
                <a:sym typeface="Helvetica Neue Medium"/>
              </a:defRPr>
            </a:lvl1pPr>
          </a:lstStyle>
          <a:p>
            <a:pPr/>
            <a:r>
              <a:t>Title Text</a:t>
            </a:r>
          </a:p>
        </p:txBody>
      </p:sp>
      <p:sp>
        <p:nvSpPr>
          <p:cNvPr id="150" name="Body Level One…"/>
          <p:cNvSpPr txBox="1"/>
          <p:nvPr>
            <p:ph type="body" idx="1"/>
          </p:nvPr>
        </p:nvSpPr>
        <p:spPr>
          <a:xfrm>
            <a:off x="4387453" y="3643312"/>
            <a:ext cx="15609094" cy="8840392"/>
          </a:xfrm>
          <a:prstGeom prst="rect">
            <a:avLst/>
          </a:prstGeom>
        </p:spPr>
        <p:txBody>
          <a:bodyPr lIns="71437" tIns="71437" rIns="71437" bIns="71437" anchor="ctr"/>
          <a:lstStyle>
            <a:lvl1pPr marL="611187" indent="-611187" defTabSz="821531">
              <a:lnSpc>
                <a:spcPct val="100000"/>
              </a:lnSpc>
              <a:spcBef>
                <a:spcPts val="5900"/>
              </a:spcBef>
              <a:buSzPct val="145000"/>
              <a:defRPr sz="4400"/>
            </a:lvl1pPr>
            <a:lvl2pPr marL="1055687" indent="-611187" defTabSz="821531">
              <a:lnSpc>
                <a:spcPct val="100000"/>
              </a:lnSpc>
              <a:spcBef>
                <a:spcPts val="5900"/>
              </a:spcBef>
              <a:buSzPct val="145000"/>
              <a:defRPr sz="4400"/>
            </a:lvl2pPr>
            <a:lvl3pPr marL="1500187" indent="-611187" defTabSz="821531">
              <a:lnSpc>
                <a:spcPct val="100000"/>
              </a:lnSpc>
              <a:spcBef>
                <a:spcPts val="5900"/>
              </a:spcBef>
              <a:buSzPct val="145000"/>
              <a:defRPr sz="4400"/>
            </a:lvl3pPr>
            <a:lvl4pPr marL="1944687" indent="-611187" defTabSz="821531">
              <a:lnSpc>
                <a:spcPct val="100000"/>
              </a:lnSpc>
              <a:spcBef>
                <a:spcPts val="5900"/>
              </a:spcBef>
              <a:buSzPct val="145000"/>
              <a:defRPr sz="4400"/>
            </a:lvl4pPr>
            <a:lvl5pPr marL="2389187" indent="-611187" defTabSz="821531">
              <a:lnSpc>
                <a:spcPct val="100000"/>
              </a:lnSpc>
              <a:spcBef>
                <a:spcPts val="5900"/>
              </a:spcBef>
              <a:buSzPct val="145000"/>
              <a:defRPr sz="4400"/>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92709243_1322x1323.jpeg"/>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824910546_2681x1332.jpg"/>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0" defTabSz="825500">
              <a:lnSpc>
                <a:spcPct val="100000"/>
              </a:lnSpc>
              <a:spcBef>
                <a:spcPts val="1800"/>
              </a:spcBef>
              <a:buSzTx/>
              <a:buNone/>
              <a:defRPr spc="-55" sz="5500"/>
            </a:lvl2pPr>
            <a:lvl3pPr marL="0" indent="0" defTabSz="825500">
              <a:lnSpc>
                <a:spcPct val="100000"/>
              </a:lnSpc>
              <a:spcBef>
                <a:spcPts val="1800"/>
              </a:spcBef>
              <a:buSzTx/>
              <a:buNone/>
              <a:defRPr spc="-55" sz="5500"/>
            </a:lvl3pPr>
            <a:lvl4pPr marL="0" indent="0" defTabSz="825500">
              <a:lnSpc>
                <a:spcPct val="100000"/>
              </a:lnSpc>
              <a:spcBef>
                <a:spcPts val="1800"/>
              </a:spcBef>
              <a:buSzTx/>
              <a:buNone/>
              <a:defRPr spc="-55" sz="5500"/>
            </a:lvl4pPr>
            <a:lvl5pPr marL="0" indent="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he Pre-Marxist Revolution Riots of 2020…"/>
          <p:cNvSpPr txBox="1"/>
          <p:nvPr>
            <p:ph type="title"/>
          </p:nvPr>
        </p:nvSpPr>
        <p:spPr>
          <a:xfrm>
            <a:off x="193485" y="211249"/>
            <a:ext cx="23892729" cy="13123045"/>
          </a:xfrm>
          <a:prstGeom prst="rect">
            <a:avLst/>
          </a:prstGeom>
        </p:spPr>
        <p:txBody>
          <a:bodyPr/>
          <a:lstStyle/>
          <a:p>
            <a:pPr algn="ctr">
              <a:defRPr>
                <a:latin typeface="Arial"/>
                <a:ea typeface="Arial"/>
                <a:cs typeface="Arial"/>
                <a:sym typeface="Arial"/>
              </a:defRPr>
            </a:pPr>
          </a:p>
          <a:p>
            <a:pPr algn="ctr">
              <a:defRPr b="0" spc="-200" sz="10000">
                <a:solidFill>
                  <a:srgbClr val="FF2600"/>
                </a:solidFill>
                <a:latin typeface="Arial"/>
                <a:ea typeface="Arial"/>
                <a:cs typeface="Arial"/>
                <a:sym typeface="Arial"/>
              </a:defRPr>
            </a:pPr>
            <a:r>
              <a:t>The Pre-Marxist Revolution Riots of 2020</a:t>
            </a:r>
          </a:p>
          <a:p>
            <a:pPr algn="ctr">
              <a:defRPr b="0" spc="-200" sz="10000">
                <a:latin typeface="Arial"/>
                <a:ea typeface="Arial"/>
                <a:cs typeface="Arial"/>
                <a:sym typeface="Arial"/>
              </a:defRPr>
            </a:pPr>
            <a:r>
              <a:t> </a:t>
            </a:r>
            <a:br/>
            <a:r>
              <a:t>&amp; </a:t>
            </a:r>
          </a:p>
          <a:p>
            <a:pPr algn="ctr">
              <a:defRPr b="0" spc="-200" sz="10000">
                <a:latin typeface="Arial"/>
                <a:ea typeface="Arial"/>
                <a:cs typeface="Arial"/>
                <a:sym typeface="Arial"/>
              </a:defRPr>
            </a:pPr>
          </a:p>
          <a:p>
            <a:pPr algn="ctr">
              <a:defRPr b="0" spc="-200" sz="10000">
                <a:latin typeface="Arial"/>
                <a:ea typeface="Arial"/>
                <a:cs typeface="Arial"/>
                <a:sym typeface="Arial"/>
              </a:defRPr>
            </a:pPr>
            <a:r>
              <a:t>The History That Brought us </a:t>
            </a:r>
            <a:br/>
            <a:r>
              <a:t>to This Tipping Point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get strong enough, then and only then would the stool sit on three legs. But until that day comes the one operation leg would be the liberal wing of the Democratic Party."/>
          <p:cNvSpPr txBox="1"/>
          <p:nvPr>
            <p:ph type="title"/>
          </p:nvPr>
        </p:nvSpPr>
        <p:spPr>
          <a:xfrm>
            <a:off x="330212" y="357187"/>
            <a:ext cx="23819198" cy="13001626"/>
          </a:xfrm>
          <a:prstGeom prst="rect">
            <a:avLst/>
          </a:prstGeom>
        </p:spPr>
        <p:txBody>
          <a:bodyPr/>
          <a:lstStyle/>
          <a:p>
            <a:pPr>
              <a:defRPr sz="7500">
                <a:latin typeface="Arial"/>
                <a:ea typeface="Arial"/>
                <a:cs typeface="Arial"/>
                <a:sym typeface="Arial"/>
              </a:defRPr>
            </a:pPr>
            <a:r>
              <a:t>get strong enough, then and only then would the stool sit on three legs. But until that day comes the one operation leg would be the liberal wing of the Democratic Party.</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Mark Froemke…"/>
          <p:cNvSpPr txBox="1"/>
          <p:nvPr>
            <p:ph type="title"/>
          </p:nvPr>
        </p:nvSpPr>
        <p:spPr>
          <a:xfrm>
            <a:off x="270088" y="246352"/>
            <a:ext cx="23843824" cy="13094616"/>
          </a:xfrm>
          <a:prstGeom prst="rect">
            <a:avLst/>
          </a:prstGeom>
        </p:spPr>
        <p:txBody>
          <a:bodyPr/>
          <a:lstStyle/>
          <a:p>
            <a:pPr defTabSz="2145738">
              <a:defRPr spc="-149" sz="7480"/>
            </a:pPr>
          </a:p>
          <a:p>
            <a:pPr defTabSz="2145738">
              <a:defRPr spc="-149" sz="7480"/>
            </a:pPr>
          </a:p>
          <a:p>
            <a:pPr defTabSz="2145738">
              <a:defRPr spc="-149" sz="7480"/>
            </a:pPr>
          </a:p>
          <a:p>
            <a:pPr defTabSz="2145738">
              <a:defRPr spc="-149" sz="7480"/>
            </a:pPr>
          </a:p>
          <a:p>
            <a:pPr defTabSz="2145738">
              <a:defRPr spc="-149" sz="7480"/>
            </a:pPr>
          </a:p>
          <a:p>
            <a:pPr defTabSz="2145738">
              <a:defRPr spc="-149" sz="7480"/>
            </a:pPr>
          </a:p>
          <a:p>
            <a:pPr defTabSz="2145738">
              <a:defRPr spc="-149" sz="7480"/>
            </a:pPr>
          </a:p>
          <a:p>
            <a:pPr defTabSz="2145738">
              <a:defRPr spc="-149" sz="7480"/>
            </a:pPr>
          </a:p>
          <a:p>
            <a:pPr algn="ctr" defTabSz="2145738">
              <a:defRPr spc="-149" sz="7480"/>
            </a:pPr>
          </a:p>
          <a:p>
            <a:pPr algn="ctr" defTabSz="2145738">
              <a:defRPr b="0" spc="-149" sz="7480">
                <a:latin typeface="Arial"/>
                <a:ea typeface="Arial"/>
                <a:cs typeface="Arial"/>
                <a:sym typeface="Arial"/>
              </a:defRPr>
            </a:pPr>
            <a:r>
              <a:t>Mark Froemke</a:t>
            </a:r>
          </a:p>
          <a:p>
            <a:pPr algn="ctr" defTabSz="2145738">
              <a:defRPr b="0" spc="-149" sz="7480">
                <a:latin typeface="Arial"/>
                <a:ea typeface="Arial"/>
                <a:cs typeface="Arial"/>
                <a:sym typeface="Arial"/>
              </a:defRPr>
            </a:pPr>
          </a:p>
          <a:p>
            <a:pPr algn="ctr" defTabSz="2145738">
              <a:defRPr b="0" spc="-149" sz="7480">
                <a:latin typeface="Arial"/>
                <a:ea typeface="Arial"/>
                <a:cs typeface="Arial"/>
                <a:sym typeface="Arial"/>
              </a:defRPr>
            </a:pPr>
          </a:p>
          <a:p>
            <a:pPr algn="ctr" defTabSz="2145738">
              <a:defRPr b="0" spc="-149" sz="7480">
                <a:latin typeface="Arial"/>
                <a:ea typeface="Arial"/>
                <a:cs typeface="Arial"/>
                <a:sym typeface="Arial"/>
              </a:defRPr>
            </a:pPr>
            <a:r>
              <a:t>Trevor Loudon has called “The Most Influential </a:t>
            </a:r>
            <a:br/>
            <a:r>
              <a:t>Communist in Minnesota.”</a:t>
            </a:r>
          </a:p>
        </p:txBody>
      </p:sp>
      <p:pic>
        <p:nvPicPr>
          <p:cNvPr id="184" name="Mark Froemke.jpg" descr="Mark Froemke.jpg"/>
          <p:cNvPicPr>
            <a:picLocks noChangeAspect="1"/>
          </p:cNvPicPr>
          <p:nvPr/>
        </p:nvPicPr>
        <p:blipFill>
          <a:blip r:embed="rId2">
            <a:extLst/>
          </a:blip>
          <a:stretch>
            <a:fillRect/>
          </a:stretch>
        </p:blipFill>
        <p:spPr>
          <a:xfrm>
            <a:off x="7985157" y="-23475"/>
            <a:ext cx="8413685" cy="841368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Pressure From Above…"/>
          <p:cNvSpPr txBox="1"/>
          <p:nvPr>
            <p:ph type="title"/>
          </p:nvPr>
        </p:nvSpPr>
        <p:spPr>
          <a:xfrm>
            <a:off x="291569" y="234468"/>
            <a:ext cx="23800862" cy="13089588"/>
          </a:xfrm>
          <a:prstGeom prst="rect">
            <a:avLst/>
          </a:prstGeom>
        </p:spPr>
        <p:txBody>
          <a:bodyPr/>
          <a:lstStyle/>
          <a:p>
            <a:pPr/>
          </a:p>
          <a:p>
            <a:pPr algn="ctr">
              <a:defRPr b="0" spc="-200" sz="10000">
                <a:latin typeface="Arial"/>
                <a:ea typeface="Arial"/>
                <a:cs typeface="Arial"/>
                <a:sym typeface="Arial"/>
              </a:defRPr>
            </a:pPr>
          </a:p>
          <a:p>
            <a:pPr algn="ctr">
              <a:defRPr b="0" spc="-200" sz="10000">
                <a:latin typeface="Arial"/>
                <a:ea typeface="Arial"/>
                <a:cs typeface="Arial"/>
                <a:sym typeface="Arial"/>
              </a:defRPr>
            </a:pPr>
            <a:r>
              <a:t>Pressure From Above</a:t>
            </a:r>
          </a:p>
          <a:p>
            <a:pPr algn="ctr">
              <a:defRPr b="0" spc="-200" sz="10000">
                <a:latin typeface="Arial"/>
                <a:ea typeface="Arial"/>
                <a:cs typeface="Arial"/>
                <a:sym typeface="Arial"/>
              </a:defRPr>
            </a:pPr>
          </a:p>
          <a:p>
            <a:pPr algn="ctr">
              <a:defRPr b="0" spc="-200" sz="10000">
                <a:latin typeface="Arial"/>
                <a:ea typeface="Arial"/>
                <a:cs typeface="Arial"/>
                <a:sym typeface="Arial"/>
              </a:defRPr>
            </a:pPr>
            <a:r>
              <a:t> &amp;</a:t>
            </a:r>
          </a:p>
          <a:p>
            <a:pPr algn="ctr">
              <a:defRPr b="0" spc="-200" sz="10000">
                <a:latin typeface="Arial"/>
                <a:ea typeface="Arial"/>
                <a:cs typeface="Arial"/>
                <a:sym typeface="Arial"/>
              </a:defRPr>
            </a:pPr>
            <a:br/>
            <a:r>
              <a:t>Pressure From Below </a:t>
            </a:r>
            <a:br/>
            <a:br/>
            <a:b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Before He Died in 1924,  Lenin Declared:…"/>
          <p:cNvSpPr txBox="1"/>
          <p:nvPr>
            <p:ph type="title"/>
          </p:nvPr>
        </p:nvSpPr>
        <p:spPr>
          <a:xfrm>
            <a:off x="270402" y="357187"/>
            <a:ext cx="23843196" cy="13256215"/>
          </a:xfrm>
          <a:prstGeom prst="rect">
            <a:avLst/>
          </a:prstGeom>
        </p:spPr>
        <p:txBody>
          <a:bodyPr/>
          <a:lstStyle/>
          <a:p>
            <a:pPr>
              <a:defRPr sz="6300">
                <a:latin typeface="Arial"/>
                <a:ea typeface="Arial"/>
                <a:cs typeface="Arial"/>
                <a:sym typeface="Arial"/>
              </a:defRPr>
            </a:pPr>
            <a:r>
              <a:t> Before He Died in 1924, </a:t>
            </a:r>
            <a:br/>
            <a:r>
              <a:t>Lenin Declared:</a:t>
            </a:r>
          </a:p>
          <a:p>
            <a:pPr>
              <a:defRPr sz="6300">
                <a:latin typeface="Arial"/>
                <a:ea typeface="Arial"/>
                <a:cs typeface="Arial"/>
                <a:sym typeface="Arial"/>
              </a:defRPr>
            </a:pPr>
          </a:p>
          <a:p>
            <a:pPr>
              <a:defRPr sz="6300">
                <a:latin typeface="Arial"/>
                <a:ea typeface="Arial"/>
                <a:cs typeface="Arial"/>
                <a:sym typeface="Arial"/>
              </a:defRPr>
            </a:pPr>
          </a:p>
          <a:p>
            <a:pPr>
              <a:defRPr sz="6300">
                <a:latin typeface="Arial"/>
                <a:ea typeface="Arial"/>
                <a:cs typeface="Arial"/>
                <a:sym typeface="Arial"/>
              </a:defRPr>
            </a:pPr>
            <a:r>
              <a:t>First, we will take eastern Europe, then the masses of Asia, </a:t>
            </a:r>
            <a:br/>
            <a:r>
              <a:t>then we will encircle the United States which will be the last </a:t>
            </a:r>
            <a:br/>
            <a:r>
              <a:t>bastion of capitalism. We will not have to attack. It will fall like </a:t>
            </a:r>
            <a:br/>
            <a:r>
              <a:t>an overripe fruit into our hands.</a:t>
            </a:r>
          </a:p>
          <a:p>
            <a:pPr>
              <a:defRPr sz="6300">
                <a:latin typeface="Arial"/>
                <a:ea typeface="Arial"/>
                <a:cs typeface="Arial"/>
                <a:sym typeface="Arial"/>
              </a:defRPr>
            </a:pP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February 1967 Testimony of FBI Director  J. Edgar Hoover Before a Congressional Committee:…"/>
          <p:cNvSpPr txBox="1"/>
          <p:nvPr>
            <p:ph type="ctrTitle"/>
          </p:nvPr>
        </p:nvSpPr>
        <p:spPr>
          <a:xfrm>
            <a:off x="74741" y="86516"/>
            <a:ext cx="23971892" cy="13410744"/>
          </a:xfrm>
          <a:prstGeom prst="rect">
            <a:avLst/>
          </a:prstGeom>
        </p:spPr>
        <p:txBody>
          <a:bodyPr/>
          <a:lstStyle/>
          <a:p>
            <a:pPr algn="ctr" defTabSz="1243552">
              <a:defRPr b="0" spc="-76" sz="3825">
                <a:latin typeface="Arial"/>
                <a:ea typeface="Arial"/>
                <a:cs typeface="Arial"/>
                <a:sym typeface="Arial"/>
              </a:defRPr>
            </a:pPr>
          </a:p>
          <a:p>
            <a:pPr algn="ctr" defTabSz="1243552">
              <a:defRPr b="0" spc="-142" sz="7140">
                <a:solidFill>
                  <a:srgbClr val="FFD479"/>
                </a:solidFill>
                <a:latin typeface="Arial"/>
                <a:ea typeface="Arial"/>
                <a:cs typeface="Arial"/>
                <a:sym typeface="Arial"/>
              </a:defRPr>
            </a:pPr>
            <a:r>
              <a:t>February 1967 Testimony of FBI Director </a:t>
            </a:r>
            <a:br/>
            <a:r>
              <a:t>J. Edgar Hoover Before a Congressional Committee:</a:t>
            </a:r>
          </a:p>
          <a:p>
            <a:pPr algn="ctr" defTabSz="1243552">
              <a:defRPr b="0" spc="-142" sz="7140">
                <a:latin typeface="Arial"/>
                <a:ea typeface="Arial"/>
                <a:cs typeface="Arial"/>
                <a:sym typeface="Arial"/>
              </a:defRPr>
            </a:pPr>
            <a:br/>
          </a:p>
          <a:p>
            <a:pPr algn="ctr" defTabSz="1243552">
              <a:defRPr b="0" spc="-102" sz="5100">
                <a:latin typeface="Arial"/>
                <a:ea typeface="Arial"/>
                <a:cs typeface="Arial"/>
                <a:sym typeface="Arial"/>
              </a:defRPr>
            </a:pPr>
            <a:br>
              <a:rPr spc="-142" sz="7140"/>
            </a:br>
            <a:r>
              <a:rPr spc="-142" sz="7140"/>
              <a:t>Communists and other subversives and extremists strive and labor ceaselessly to precipitate racial trouble and take advantage of racial discord in this country. Such elements were active in exploiting and aggravating the riots, for example in Harlem, Watts, Cleveland and Chicago. </a:t>
            </a:r>
            <a:br/>
            <a:br/>
          </a:p>
          <a:p>
            <a:pPr algn="ctr" defTabSz="1243552">
              <a:defRPr b="0" spc="-76" sz="3825">
                <a:latin typeface="Arial"/>
                <a:ea typeface="Arial"/>
                <a:cs typeface="Arial"/>
                <a:sym typeface="Arial"/>
              </a:defRPr>
            </a:pPr>
          </a:p>
          <a:p>
            <a:pPr algn="ctr" defTabSz="1243552">
              <a:defRPr b="0" spc="-76" sz="3825">
                <a:latin typeface="Arial"/>
                <a:ea typeface="Arial"/>
                <a:cs typeface="Arial"/>
                <a:sym typeface="Arial"/>
              </a:defRPr>
            </a:pPr>
          </a:p>
          <a:p>
            <a:pPr algn="ctr" defTabSz="1243552">
              <a:defRPr b="0" spc="-76" sz="3825">
                <a:latin typeface="Arial"/>
                <a:ea typeface="Arial"/>
                <a:cs typeface="Arial"/>
                <a:sym typeface="Arial"/>
              </a:defRPr>
            </a:pPr>
          </a:p>
          <a:p>
            <a:pPr algn="ctr" defTabSz="1243552">
              <a:defRPr b="0" spc="-76" sz="3825">
                <a:latin typeface="Arial"/>
                <a:ea typeface="Arial"/>
                <a:cs typeface="Arial"/>
                <a:sym typeface="Arial"/>
              </a:defRPr>
            </a:pPr>
          </a:p>
          <a:p>
            <a:pPr algn="ctr" defTabSz="1243552">
              <a:defRPr b="0" spc="-76" sz="3825">
                <a:latin typeface="Arial"/>
                <a:ea typeface="Arial"/>
                <a:cs typeface="Arial"/>
                <a:sym typeface="Arial"/>
              </a:defRPr>
            </a:pPr>
          </a:p>
          <a:p>
            <a:pPr algn="ctr" defTabSz="1243552">
              <a:defRPr b="0" spc="-76" sz="3825">
                <a:latin typeface="Arial"/>
                <a:ea typeface="Arial"/>
                <a:cs typeface="Arial"/>
                <a:sym typeface="Aria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he U.S. House of Representatives Committee on  Un-American Activities December of 1961…"/>
          <p:cNvSpPr txBox="1"/>
          <p:nvPr>
            <p:ph type="title"/>
          </p:nvPr>
        </p:nvSpPr>
        <p:spPr>
          <a:xfrm>
            <a:off x="305934" y="190500"/>
            <a:ext cx="23772132" cy="13001625"/>
          </a:xfrm>
          <a:prstGeom prst="rect">
            <a:avLst/>
          </a:prstGeom>
        </p:spPr>
        <p:txBody>
          <a:bodyPr/>
          <a:lstStyle/>
          <a:p>
            <a:pPr defTabSz="616148">
              <a:defRPr sz="5625">
                <a:latin typeface="Arial"/>
                <a:ea typeface="Arial"/>
                <a:cs typeface="Arial"/>
                <a:sym typeface="Arial"/>
              </a:defRPr>
            </a:pPr>
          </a:p>
          <a:p>
            <a:pPr defTabSz="616148">
              <a:defRPr sz="7500">
                <a:solidFill>
                  <a:srgbClr val="FFD479"/>
                </a:solidFill>
                <a:latin typeface="Arial"/>
                <a:ea typeface="Arial"/>
                <a:cs typeface="Arial"/>
                <a:sym typeface="Arial"/>
              </a:defRPr>
            </a:pPr>
            <a:r>
              <a:t>The U.S. House of Representatives Committee on </a:t>
            </a:r>
            <a:br/>
            <a:r>
              <a:t>Un-American Activities December of 1961</a:t>
            </a:r>
          </a:p>
          <a:p>
            <a:pPr defTabSz="616148">
              <a:defRPr sz="7500">
                <a:latin typeface="Arial"/>
                <a:ea typeface="Arial"/>
                <a:cs typeface="Arial"/>
                <a:sym typeface="Arial"/>
              </a:defRPr>
            </a:pPr>
          </a:p>
          <a:p>
            <a:pPr defTabSz="616148">
              <a:defRPr sz="7500">
                <a:latin typeface="Arial"/>
                <a:ea typeface="Arial"/>
                <a:cs typeface="Arial"/>
                <a:sym typeface="Arial"/>
              </a:defRPr>
            </a:pPr>
          </a:p>
          <a:p>
            <a:pPr defTabSz="616148">
              <a:defRPr sz="7500">
                <a:latin typeface="Arial"/>
                <a:ea typeface="Arial"/>
                <a:cs typeface="Arial"/>
                <a:sym typeface="Arial"/>
              </a:defRPr>
            </a:pPr>
            <a:r>
              <a:t>…bold and deceitful Communist tactics can overcome strategical and numerical disadvantages when the non-Communist opposition fails to comprehend a threat to its existence until it is too late. </a:t>
            </a:r>
          </a:p>
          <a:p>
            <a:pPr defTabSz="616148">
              <a:defRPr sz="5625">
                <a:latin typeface="Arial"/>
                <a:ea typeface="Arial"/>
                <a:cs typeface="Arial"/>
                <a:sym typeface="Arial"/>
              </a:defRPr>
            </a:pPr>
          </a:p>
          <a:p>
            <a:pPr defTabSz="616148">
              <a:defRPr sz="5625">
                <a:latin typeface="Arial"/>
                <a:ea typeface="Arial"/>
                <a:cs typeface="Arial"/>
                <a:sym typeface="Arial"/>
              </a:defRPr>
            </a:pPr>
          </a:p>
          <a:p>
            <a:pPr defTabSz="616148">
              <a:defRPr sz="5625">
                <a:latin typeface="Arial"/>
                <a:ea typeface="Arial"/>
                <a:cs typeface="Arial"/>
                <a:sym typeface="Aria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tokely Carmichael:  &quot;Honorary Prime Minister&quot;  of the Black Panther Party   Leader of the All-African  People's Revolutionary Party"/>
          <p:cNvSpPr txBox="1"/>
          <p:nvPr>
            <p:ph type="title"/>
          </p:nvPr>
        </p:nvSpPr>
        <p:spPr>
          <a:xfrm>
            <a:off x="244219" y="140680"/>
            <a:ext cx="23996023" cy="13220397"/>
          </a:xfrm>
          <a:prstGeom prst="rect">
            <a:avLst/>
          </a:prstGeom>
        </p:spPr>
        <p:txBody>
          <a:bodyPr/>
          <a:lstStyle/>
          <a:p>
            <a:pPr algn="ctr"/>
            <a:br/>
            <a:r>
              <a:rPr b="0">
                <a:solidFill>
                  <a:srgbClr val="FFD479"/>
                </a:solidFill>
              </a:rPr>
              <a:t>Stokely Carmichael:</a:t>
            </a:r>
            <a:br>
              <a:rPr b="0">
                <a:solidFill>
                  <a:srgbClr val="FFD479"/>
                </a:solidFill>
              </a:rPr>
            </a:br>
            <a:br>
              <a:rPr b="0"/>
            </a:br>
            <a:r>
              <a:rPr b="0"/>
              <a:t>"Honorary Prime Minister" </a:t>
            </a:r>
            <a:br>
              <a:rPr b="0"/>
            </a:br>
            <a:r>
              <a:rPr b="0"/>
              <a:t>of the Black Panther Party </a:t>
            </a:r>
            <a:br>
              <a:rPr b="0"/>
            </a:br>
            <a:br>
              <a:rPr b="0"/>
            </a:br>
            <a:r>
              <a:rPr b="0"/>
              <a:t>Leader of the All-African </a:t>
            </a:r>
            <a:br>
              <a:rPr b="0"/>
            </a:br>
            <a:r>
              <a:rPr b="0"/>
              <a:t>People's Revolutionary Party</a:t>
            </a:r>
            <a:br/>
            <a:br/>
            <a:b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Lionizing the Enemy  By Matthew Vadum  Frontpagemag.com June 16, 2014:…"/>
          <p:cNvSpPr txBox="1"/>
          <p:nvPr>
            <p:ph type="body" idx="21"/>
          </p:nvPr>
        </p:nvSpPr>
        <p:spPr>
          <a:xfrm>
            <a:off x="96591" y="255205"/>
            <a:ext cx="24190818" cy="13205590"/>
          </a:xfrm>
          <a:prstGeom prst="rect">
            <a:avLst/>
          </a:prstGeom>
          <a:extLst>
            <a:ext uri="{C572A759-6A51-4108-AA02-DFA0A04FC94B}">
              <ma14:wrappingTextBoxFlag xmlns:ma14="http://schemas.microsoft.com/office/mac/drawingml/2011/main" val="1"/>
            </a:ext>
          </a:extLst>
        </p:spPr>
        <p:txBody>
          <a:bodyPr/>
          <a:lstStyle/>
          <a:p>
            <a:pPr algn="ctr">
              <a:defRPr b="0" sz="8100">
                <a:latin typeface="Arial"/>
                <a:ea typeface="Arial"/>
                <a:cs typeface="Arial"/>
                <a:sym typeface="Arial"/>
              </a:defRPr>
            </a:pPr>
            <a:r>
              <a:rPr>
                <a:solidFill>
                  <a:srgbClr val="FFD479"/>
                </a:solidFill>
              </a:rPr>
              <a:t>Lionizing the Enemy </a:t>
            </a:r>
            <a:br>
              <a:rPr>
                <a:solidFill>
                  <a:srgbClr val="FFD479"/>
                </a:solidFill>
              </a:rPr>
            </a:br>
            <a:r>
              <a:rPr>
                <a:solidFill>
                  <a:srgbClr val="FFD479"/>
                </a:solidFill>
              </a:rPr>
              <a:t>By Matthew Vadum </a:t>
            </a:r>
            <a:br>
              <a:rPr>
                <a:solidFill>
                  <a:srgbClr val="FFD479"/>
                </a:solidFill>
              </a:rPr>
            </a:br>
            <a:r>
              <a:rPr>
                <a:solidFill>
                  <a:srgbClr val="FFD479"/>
                </a:solidFill>
              </a:rPr>
              <a:t>Frontpagemag.com June 16, 2014:</a:t>
            </a:r>
            <a:br/>
          </a:p>
          <a:p>
            <a:pPr algn="ctr"/>
            <a:r>
              <a:rPr b="0" sz="8100">
                <a:latin typeface="Arial"/>
                <a:ea typeface="Arial"/>
                <a:cs typeface="Arial"/>
                <a:sym typeface="Arial"/>
              </a:rPr>
              <a:t>Not surprisingly, Carmichael was friends with Communist propagandist Howard Zinn and an acolyte of Nation of Islam demagogue Louis Farrakhan. Carmichael received political and financial support from Farrakhan’s organization.</a:t>
            </a:r>
            <a:b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When you talk of black power,&quot; Carmichael said, &quot;you talk of building a movement that will smash everything Western civilization has created.”"/>
          <p:cNvSpPr txBox="1"/>
          <p:nvPr>
            <p:ph type="title"/>
          </p:nvPr>
        </p:nvSpPr>
        <p:spPr>
          <a:xfrm>
            <a:off x="250251" y="185539"/>
            <a:ext cx="23883498" cy="13344922"/>
          </a:xfrm>
          <a:prstGeom prst="rect">
            <a:avLst/>
          </a:prstGeom>
        </p:spPr>
        <p:txBody>
          <a:bodyPr/>
          <a:lstStyle/>
          <a:p>
            <a:pPr/>
          </a:p>
          <a:p>
            <a:pPr algn="ctr" defTabSz="914400">
              <a:lnSpc>
                <a:spcPct val="100000"/>
              </a:lnSpc>
              <a:defRPr b="0" spc="0" sz="10000">
                <a:effectLst>
                  <a:outerShdw sx="100000" sy="100000" kx="0" ky="0" algn="b" rotWithShape="0" blurRad="12700" dist="25400" dir="2700000">
                    <a:srgbClr val="000000"/>
                  </a:outerShdw>
                </a:effectLst>
                <a:latin typeface="Arial"/>
                <a:ea typeface="Arial"/>
                <a:cs typeface="Arial"/>
                <a:sym typeface="Arial"/>
              </a:defRPr>
            </a:pPr>
          </a:p>
          <a:p>
            <a:pPr algn="ctr" defTabSz="914400">
              <a:lnSpc>
                <a:spcPct val="100000"/>
              </a:lnSpc>
              <a:defRPr b="0" spc="0" sz="10000">
                <a:effectLst>
                  <a:outerShdw sx="100000" sy="100000" kx="0" ky="0" algn="b" rotWithShape="0" blurRad="12700" dist="25400" dir="2700000">
                    <a:srgbClr val="000000"/>
                  </a:outerShdw>
                </a:effectLst>
                <a:latin typeface="Arial"/>
                <a:ea typeface="Arial"/>
                <a:cs typeface="Arial"/>
                <a:sym typeface="Arial"/>
              </a:defRPr>
            </a:pPr>
            <a:r>
              <a:t>“When you talk of black power," Carmichael said, "you talk of building a movement that will smash everything Western civilization has created.”</a:t>
            </a:r>
          </a:p>
          <a:p>
            <a:pPr algn="ctr" defTabSz="914400">
              <a:lnSpc>
                <a:spcPct val="100000"/>
              </a:lnSpc>
              <a:defRPr b="0" spc="0" sz="10000">
                <a:effectLst>
                  <a:outerShdw sx="100000" sy="100000" kx="0" ky="0" algn="b" rotWithShape="0" blurRad="12700" dist="25400" dir="2700000">
                    <a:srgbClr val="000000"/>
                  </a:outerShdw>
                </a:effectLst>
                <a:latin typeface="Arial"/>
                <a:ea typeface="Arial"/>
                <a:cs typeface="Arial"/>
                <a:sym typeface="Arial"/>
              </a:defRPr>
            </a:pPr>
          </a:p>
          <a:p>
            <a:pPr algn="ctr" defTabSz="914400">
              <a:lnSpc>
                <a:spcPct val="100000"/>
              </a:lnSpc>
              <a:defRPr b="0" spc="0" sz="10000">
                <a:effectLst>
                  <a:outerShdw sx="100000" sy="100000" kx="0" ky="0" algn="b" rotWithShape="0" blurRad="12700" dist="25400" dir="2700000">
                    <a:srgbClr val="000000"/>
                  </a:outerShdw>
                </a:effectLst>
                <a:latin typeface="Arial"/>
                <a:ea typeface="Arial"/>
                <a:cs typeface="Arial"/>
                <a:sym typeface="Arial"/>
              </a:defRPr>
            </a:pPr>
            <a:b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His hatred of America was profound. The United States, he said, was &quot;the most disgusting country in the world.”…"/>
          <p:cNvSpPr txBox="1"/>
          <p:nvPr>
            <p:ph type="title"/>
          </p:nvPr>
        </p:nvSpPr>
        <p:spPr>
          <a:xfrm>
            <a:off x="182973" y="171004"/>
            <a:ext cx="24018054" cy="13373992"/>
          </a:xfrm>
          <a:prstGeom prst="rect">
            <a:avLst/>
          </a:prstGeom>
        </p:spPr>
        <p:txBody>
          <a:bodyPr/>
          <a:lstStyle/>
          <a:p>
            <a:pPr algn="ctr">
              <a:defRPr b="0">
                <a:latin typeface="Arial"/>
                <a:ea typeface="Arial"/>
                <a:cs typeface="Arial"/>
                <a:sym typeface="Arial"/>
              </a:defRPr>
            </a:pPr>
          </a:p>
          <a:p>
            <a:pPr algn="ctr">
              <a:defRPr b="0" spc="-180" sz="9000">
                <a:latin typeface="Arial"/>
                <a:ea typeface="Arial"/>
                <a:cs typeface="Arial"/>
                <a:sym typeface="Arial"/>
              </a:defRPr>
            </a:pPr>
            <a:r>
              <a:t>His hatred of America was profound. The United States, he said, was "the most disgusting country in the world.”</a:t>
            </a:r>
            <a:br/>
          </a:p>
          <a:p>
            <a:pPr algn="ctr">
              <a:defRPr b="0">
                <a:latin typeface="Arial"/>
                <a:ea typeface="Arial"/>
                <a:cs typeface="Arial"/>
                <a:sym typeface="Arial"/>
              </a:defRPr>
            </a:pPr>
            <a:r>
              <a:rPr spc="-180" sz="9000"/>
              <a:t>Carmichael mocked calls for “integration,” saying they amounted to "a subterfuge for the maintenance of white supremacy.”</a:t>
            </a:r>
            <a:br/>
            <a:br/>
            <a:b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lide Title"/>
          <p:cNvSpPr txBox="1"/>
          <p:nvPr>
            <p:ph type="title"/>
          </p:nvPr>
        </p:nvSpPr>
        <p:spPr>
          <a:xfrm>
            <a:off x="293855" y="337097"/>
            <a:ext cx="23796291" cy="13041806"/>
          </a:xfrm>
          <a:prstGeom prst="rect">
            <a:avLst/>
          </a:prstGeom>
        </p:spPr>
        <p:txBody>
          <a:bodyPr/>
          <a:lstStyle/>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p:txBody>
      </p:sp>
      <p:pic>
        <p:nvPicPr>
          <p:cNvPr id="163" name="civilwarwarning2016.jpg" descr="civilwarwarning2016.jpg"/>
          <p:cNvPicPr>
            <a:picLocks noChangeAspect="1"/>
          </p:cNvPicPr>
          <p:nvPr/>
        </p:nvPicPr>
        <p:blipFill>
          <a:blip r:embed="rId2">
            <a:extLst/>
          </a:blip>
          <a:stretch>
            <a:fillRect/>
          </a:stretch>
        </p:blipFill>
        <p:spPr>
          <a:xfrm>
            <a:off x="440370" y="445669"/>
            <a:ext cx="23503260" cy="1217956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He publicly spoke of the importance of “offing the pigs” and “killing the honkies.” He urged the dynamiting of businesses and expressed hope that black U.S. soldiers serving in Vietnam would one day come home and &quot;kill in the streets&quot; of America."/>
          <p:cNvSpPr txBox="1"/>
          <p:nvPr>
            <p:ph type="title"/>
          </p:nvPr>
        </p:nvSpPr>
        <p:spPr>
          <a:xfrm>
            <a:off x="250161" y="208964"/>
            <a:ext cx="23883678" cy="13205498"/>
          </a:xfrm>
          <a:prstGeom prst="rect">
            <a:avLst/>
          </a:prstGeom>
        </p:spPr>
        <p:txBody>
          <a:bodyPr/>
          <a:lstStyle/>
          <a:p>
            <a:pPr/>
          </a:p>
          <a:p>
            <a:pPr algn="ctr" defTabSz="914400">
              <a:lnSpc>
                <a:spcPct val="100000"/>
              </a:lnSpc>
              <a:defRPr b="0" spc="0" sz="9100">
                <a:effectLst>
                  <a:outerShdw sx="100000" sy="100000" kx="0" ky="0" algn="b" rotWithShape="0" blurRad="12700" dist="25400" dir="2700000">
                    <a:srgbClr val="000000"/>
                  </a:outerShdw>
                </a:effectLst>
                <a:latin typeface="Arial"/>
                <a:ea typeface="Arial"/>
                <a:cs typeface="Arial"/>
                <a:sym typeface="Arial"/>
              </a:defRPr>
            </a:pPr>
            <a:r>
              <a:t>He publicly spoke of the importance of “offing the pigs” and “killing the honkies.” He urged the dynamiting of businesses and expressed hope that black U.S. soldiers serving in Vietnam would one day come home and "kill in the streets" of America.</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He encouraged blacks to riot in order to give white America “a little taste of chaos” and vowed that “[t]he Negro [was] going to take what he deserves from the white man.“  End of Quotes From Article by  Matthew Vadum"/>
          <p:cNvSpPr txBox="1"/>
          <p:nvPr>
            <p:ph type="title"/>
          </p:nvPr>
        </p:nvSpPr>
        <p:spPr>
          <a:xfrm>
            <a:off x="321278" y="189402"/>
            <a:ext cx="23741444" cy="13233835"/>
          </a:xfrm>
          <a:prstGeom prst="rect">
            <a:avLst/>
          </a:prstGeom>
        </p:spPr>
        <p:txBody>
          <a:bodyPr/>
          <a:lstStyle/>
          <a:p>
            <a:pPr/>
          </a:p>
          <a:p>
            <a:pPr algn="ctr">
              <a:defRPr b="0">
                <a:latin typeface="Arial"/>
                <a:ea typeface="Arial"/>
                <a:cs typeface="Arial"/>
                <a:sym typeface="Arial"/>
              </a:defRPr>
            </a:pPr>
          </a:p>
          <a:p>
            <a:pPr algn="ctr">
              <a:defRPr b="0">
                <a:latin typeface="Arial"/>
                <a:ea typeface="Arial"/>
                <a:cs typeface="Arial"/>
                <a:sym typeface="Arial"/>
              </a:defRPr>
            </a:pPr>
            <a:r>
              <a:t>He encouraged blacks to riot in order to give white America “a little taste of chaos” and vowed that “[t]he Negro [was] going to take what he deserves from the white man.“</a:t>
            </a:r>
            <a:br/>
            <a:br/>
            <a:r>
              <a:rPr>
                <a:solidFill>
                  <a:srgbClr val="FFD479"/>
                </a:solidFill>
              </a:rPr>
              <a:t>End of Quotes From Article by </a:t>
            </a:r>
            <a:br>
              <a:rPr>
                <a:solidFill>
                  <a:srgbClr val="FFD479"/>
                </a:solidFill>
              </a:rPr>
            </a:br>
            <a:r>
              <a:rPr>
                <a:solidFill>
                  <a:srgbClr val="FFD479"/>
                </a:solidFill>
              </a:rPr>
              <a:t>Matthew Vadum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Black Columnists Louis Lomax  Reporting on the 1967 Detroit Riot in the  August 19,1967 St. Louis  Democrat, Wrote:  …an organized group, largely from outside the Detroit area, had been operating in the city more than a month…this group had an assignment"/>
          <p:cNvSpPr txBox="1"/>
          <p:nvPr>
            <p:ph type="title"/>
          </p:nvPr>
        </p:nvSpPr>
        <p:spPr>
          <a:xfrm>
            <a:off x="48873" y="94518"/>
            <a:ext cx="23958638" cy="13526964"/>
          </a:xfrm>
          <a:prstGeom prst="rect">
            <a:avLst/>
          </a:prstGeom>
        </p:spPr>
        <p:txBody>
          <a:bodyPr/>
          <a:lstStyle/>
          <a:p>
            <a:pPr algn="ctr" defTabSz="975335">
              <a:defRPr spc="-119" sz="6000">
                <a:latin typeface="Arial"/>
                <a:ea typeface="Arial"/>
                <a:cs typeface="Arial"/>
                <a:sym typeface="Arial"/>
              </a:defRPr>
            </a:pPr>
          </a:p>
          <a:p>
            <a:pPr algn="ctr" defTabSz="975335">
              <a:defRPr spc="-119" sz="6000">
                <a:latin typeface="Arial"/>
                <a:ea typeface="Arial"/>
                <a:cs typeface="Arial"/>
                <a:sym typeface="Arial"/>
              </a:defRPr>
            </a:pPr>
          </a:p>
          <a:p>
            <a:pPr algn="ctr" defTabSz="975335">
              <a:defRPr spc="-136" sz="6840">
                <a:latin typeface="Arial"/>
                <a:ea typeface="Arial"/>
                <a:cs typeface="Arial"/>
                <a:sym typeface="Arial"/>
              </a:defRPr>
            </a:pPr>
            <a:r>
              <a:rPr b="0">
                <a:solidFill>
                  <a:srgbClr val="FFD479"/>
                </a:solidFill>
              </a:rPr>
              <a:t>Black Columnists Louis Lomax </a:t>
            </a:r>
            <a:br>
              <a:rPr b="0">
                <a:solidFill>
                  <a:srgbClr val="FFD479"/>
                </a:solidFill>
              </a:rPr>
            </a:br>
            <a:r>
              <a:rPr b="0">
                <a:solidFill>
                  <a:srgbClr val="FFD479"/>
                </a:solidFill>
              </a:rPr>
              <a:t>Reporting on the 1967 Detroit Riot in the </a:t>
            </a:r>
            <a:br>
              <a:rPr b="0">
                <a:solidFill>
                  <a:srgbClr val="FFD479"/>
                </a:solidFill>
              </a:rPr>
            </a:br>
            <a:r>
              <a:rPr b="0">
                <a:solidFill>
                  <a:srgbClr val="FFD479"/>
                </a:solidFill>
              </a:rPr>
              <a:t>August 19,1967 St. Louis </a:t>
            </a:r>
            <a:br>
              <a:rPr b="0">
                <a:solidFill>
                  <a:srgbClr val="FFD479"/>
                </a:solidFill>
              </a:rPr>
            </a:br>
            <a:r>
              <a:rPr b="0" i="1">
                <a:solidFill>
                  <a:srgbClr val="FFD479"/>
                </a:solidFill>
              </a:rPr>
              <a:t>Democrat</a:t>
            </a:r>
            <a:r>
              <a:rPr b="0">
                <a:solidFill>
                  <a:srgbClr val="FFD479"/>
                </a:solidFill>
              </a:rPr>
              <a:t>, Wrote:</a:t>
            </a:r>
            <a:br>
              <a:rPr b="0"/>
            </a:br>
            <a:br>
              <a:rPr b="0"/>
            </a:br>
            <a:r>
              <a:rPr b="0"/>
              <a:t>…an organized group, largely from outside the Detroit area, had been operating in the city more than a month…this group had an assignment: burn and destroy…revolutionaries committed to the conclusion that the power structure does not have the moral fiber to repent for its socioeconomic sins; that the only truly corrective measures is to leave the nation in ashes. </a:t>
            </a:r>
            <a:endParaRPr b="0"/>
          </a:p>
          <a:p>
            <a:pPr algn="ctr" defTabSz="975335">
              <a:defRPr spc="-119" sz="6000">
                <a:latin typeface="Arial"/>
                <a:ea typeface="Arial"/>
                <a:cs typeface="Arial"/>
                <a:sym typeface="Arial"/>
              </a:defRPr>
            </a:pPr>
            <a:endParaRPr b="0"/>
          </a:p>
          <a:p>
            <a:pPr algn="r" defTabSz="975335">
              <a:defRPr spc="-79" sz="4000">
                <a:latin typeface="Arial"/>
                <a:ea typeface="Arial"/>
                <a:cs typeface="Arial"/>
                <a:sym typeface="Arial"/>
              </a:defRPr>
            </a:pPr>
            <a:endParaRPr b="0"/>
          </a:p>
          <a:p>
            <a:pPr algn="r" defTabSz="975335">
              <a:defRPr spc="-79" sz="4000">
                <a:latin typeface="Arial"/>
                <a:ea typeface="Arial"/>
                <a:cs typeface="Arial"/>
                <a:sym typeface="Arial"/>
              </a:defRPr>
            </a:pPr>
            <a:endParaRPr b="0"/>
          </a:p>
          <a:p>
            <a:pPr algn="r" defTabSz="975335">
              <a:defRPr spc="-79" sz="4000">
                <a:latin typeface="Arial"/>
                <a:ea typeface="Arial"/>
                <a:cs typeface="Arial"/>
                <a:sym typeface="Arial"/>
              </a:defRPr>
            </a:pPr>
            <a:endParaRPr b="0"/>
          </a:p>
          <a:p>
            <a:pPr algn="r" defTabSz="975335">
              <a:defRPr spc="-79" sz="4000">
                <a:latin typeface="Arial"/>
                <a:ea typeface="Arial"/>
                <a:cs typeface="Arial"/>
                <a:sym typeface="Arial"/>
              </a:defRPr>
            </a:pPr>
            <a:endParaRPr b="0"/>
          </a:p>
          <a:p>
            <a:pPr algn="r" defTabSz="975335">
              <a:defRPr spc="-79" sz="4000">
                <a:latin typeface="Arial"/>
                <a:ea typeface="Arial"/>
                <a:cs typeface="Arial"/>
                <a:sym typeface="Arial"/>
              </a:defRPr>
            </a:pPr>
            <a:endParaRPr b="0"/>
          </a:p>
          <a:p>
            <a:pPr algn="ctr" defTabSz="975335">
              <a:defRPr spc="-59" sz="3000">
                <a:latin typeface="Arial"/>
                <a:ea typeface="Arial"/>
                <a:cs typeface="Arial"/>
                <a:sym typeface="Arial"/>
              </a:defRPr>
            </a:pPr>
            <a:br/>
            <a:br/>
            <a:br/>
            <a:br/>
          </a:p>
        </p:txBody>
      </p:sp>
      <p:pic>
        <p:nvPicPr>
          <p:cNvPr id="207" name="Louis.jpg" descr="Louis.jpg"/>
          <p:cNvPicPr>
            <a:picLocks noChangeAspect="1"/>
          </p:cNvPicPr>
          <p:nvPr/>
        </p:nvPicPr>
        <p:blipFill>
          <a:blip r:embed="rId2">
            <a:extLst/>
          </a:blip>
          <a:stretch>
            <a:fillRect/>
          </a:stretch>
        </p:blipFill>
        <p:spPr>
          <a:xfrm>
            <a:off x="-40209" y="-60198"/>
            <a:ext cx="3561941" cy="4586959"/>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he principal U.S. cities have been  chosen as the battleground simply  because they afford the kind of cooperation  by the innocent and the uninformed that such revolution needs."/>
          <p:cNvSpPr txBox="1"/>
          <p:nvPr>
            <p:ph type="title"/>
          </p:nvPr>
        </p:nvSpPr>
        <p:spPr>
          <a:xfrm>
            <a:off x="208568" y="200530"/>
            <a:ext cx="23966864" cy="13314940"/>
          </a:xfrm>
          <a:prstGeom prst="rect">
            <a:avLst/>
          </a:prstGeom>
        </p:spPr>
        <p:txBody>
          <a:bodyPr/>
          <a:lstStyle/>
          <a:p>
            <a:pPr/>
          </a:p>
          <a:p>
            <a:pPr algn="ctr">
              <a:defRPr b="0">
                <a:latin typeface="Arial"/>
                <a:ea typeface="Arial"/>
                <a:cs typeface="Arial"/>
                <a:sym typeface="Arial"/>
              </a:defRPr>
            </a:pPr>
            <a:br/>
            <a:br/>
            <a:r>
              <a:t>The principal U.S. cities have been </a:t>
            </a:r>
            <a:br/>
            <a:r>
              <a:t>chosen as the battleground simply </a:t>
            </a:r>
            <a:br/>
            <a:r>
              <a:t>because they afford the kind of cooperation </a:t>
            </a:r>
            <a:br/>
            <a:r>
              <a:t>by the innocent and the uninformed that such revolution needs.</a:t>
            </a:r>
            <a:br/>
            <a:br/>
          </a:p>
        </p:txBody>
      </p:sp>
      <p:pic>
        <p:nvPicPr>
          <p:cNvPr id="210" name="Louis.jpg" descr="Louis.jpg"/>
          <p:cNvPicPr>
            <a:picLocks noChangeAspect="1"/>
          </p:cNvPicPr>
          <p:nvPr/>
        </p:nvPicPr>
        <p:blipFill>
          <a:blip r:embed="rId2">
            <a:extLst/>
          </a:blip>
          <a:stretch>
            <a:fillRect/>
          </a:stretch>
        </p:blipFill>
        <p:spPr>
          <a:xfrm>
            <a:off x="-93423" y="7482"/>
            <a:ext cx="3644165" cy="4692846"/>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he Revolutionary Abolitionists Movement:…"/>
          <p:cNvSpPr txBox="1"/>
          <p:nvPr>
            <p:ph type="title"/>
          </p:nvPr>
        </p:nvSpPr>
        <p:spPr>
          <a:xfrm>
            <a:off x="326122" y="105671"/>
            <a:ext cx="23838706" cy="13287035"/>
          </a:xfrm>
          <a:prstGeom prst="rect">
            <a:avLst/>
          </a:prstGeom>
        </p:spPr>
        <p:txBody>
          <a:bodyPr/>
          <a:lstStyle/>
          <a:p>
            <a:pPr/>
          </a:p>
          <a:p>
            <a:pPr/>
          </a:p>
          <a:p>
            <a:pPr/>
          </a:p>
          <a:p>
            <a:pPr algn="ctr">
              <a:defRPr b="0" spc="-183" sz="9200"/>
            </a:pPr>
            <a:r>
              <a:rPr>
                <a:solidFill>
                  <a:srgbClr val="FF2600"/>
                </a:solidFill>
              </a:rPr>
              <a:t>The Revolutionary Abolitionists Movement: </a:t>
            </a:r>
            <a:endParaRPr>
              <a:solidFill>
                <a:srgbClr val="FF2600"/>
              </a:solidFill>
            </a:endParaRPr>
          </a:p>
          <a:p>
            <a:pPr algn="ctr">
              <a:defRPr b="0" spc="-183" sz="9200"/>
            </a:pPr>
            <a:br>
              <a:rPr>
                <a:solidFill>
                  <a:srgbClr val="FF2600"/>
                </a:solidFill>
              </a:rPr>
            </a:br>
            <a:r>
              <a:t> Their Stated Goal of Burning Down America, The Suburbs, &amp; Ending Police &amp; Prisons</a:t>
            </a:r>
          </a:p>
          <a:p>
            <a:pPr algn="ctr">
              <a:defRPr b="0"/>
            </a:pPr>
          </a:p>
          <a:p>
            <a:pPr algn="ctr">
              <a:defRPr b="0"/>
            </a:pPr>
          </a:p>
          <a:p>
            <a:pPr algn="ctr">
              <a:defRPr b="0"/>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lide Title"/>
          <p:cNvSpPr txBox="1"/>
          <p:nvPr>
            <p:ph type="title"/>
          </p:nvPr>
        </p:nvSpPr>
        <p:spPr>
          <a:xfrm>
            <a:off x="341022" y="128132"/>
            <a:ext cx="23701956" cy="13459736"/>
          </a:xfrm>
          <a:prstGeom prst="rect">
            <a:avLst/>
          </a:prstGeom>
        </p:spPr>
        <p:txBody>
          <a:bodyPr/>
          <a:lstStyle/>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p:txBody>
      </p:sp>
      <p:pic>
        <p:nvPicPr>
          <p:cNvPr id="215" name="RAM5.jpg" descr="RAM5.jpg"/>
          <p:cNvPicPr>
            <a:picLocks noChangeAspect="1"/>
          </p:cNvPicPr>
          <p:nvPr/>
        </p:nvPicPr>
        <p:blipFill>
          <a:blip r:embed="rId2">
            <a:extLst/>
          </a:blip>
          <a:stretch>
            <a:fillRect/>
          </a:stretch>
        </p:blipFill>
        <p:spPr>
          <a:xfrm>
            <a:off x="4108917" y="13482"/>
            <a:ext cx="16166166" cy="1291025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lide Title"/>
          <p:cNvSpPr txBox="1"/>
          <p:nvPr>
            <p:ph type="title"/>
          </p:nvPr>
        </p:nvSpPr>
        <p:spPr>
          <a:xfrm>
            <a:off x="141792" y="143822"/>
            <a:ext cx="24100416" cy="13428356"/>
          </a:xfrm>
          <a:prstGeom prst="rect">
            <a:avLst/>
          </a:prstGeom>
        </p:spPr>
        <p:txBody>
          <a:bodyPr/>
          <a:lstStyle/>
          <a:p>
            <a:pPr/>
          </a:p>
          <a:p>
            <a:pPr/>
          </a:p>
          <a:p>
            <a:pPr/>
          </a:p>
          <a:p>
            <a:pPr/>
          </a:p>
          <a:p>
            <a:pPr/>
          </a:p>
          <a:p>
            <a:pPr/>
          </a:p>
          <a:p>
            <a:pPr/>
          </a:p>
          <a:p>
            <a:pPr/>
          </a:p>
          <a:p>
            <a:pPr/>
          </a:p>
        </p:txBody>
      </p:sp>
      <p:pic>
        <p:nvPicPr>
          <p:cNvPr id="218" name="RAM.jpg" descr="RAM.jpg"/>
          <p:cNvPicPr>
            <a:picLocks noChangeAspect="1"/>
          </p:cNvPicPr>
          <p:nvPr/>
        </p:nvPicPr>
        <p:blipFill>
          <a:blip r:embed="rId2">
            <a:extLst/>
          </a:blip>
          <a:stretch>
            <a:fillRect/>
          </a:stretch>
        </p:blipFill>
        <p:spPr>
          <a:xfrm>
            <a:off x="7130576" y="-1"/>
            <a:ext cx="10122847" cy="13716001"/>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billayers1.jpg" descr="billayers1.jpg"/>
          <p:cNvPicPr>
            <a:picLocks noChangeAspect="1"/>
          </p:cNvPicPr>
          <p:nvPr/>
        </p:nvPicPr>
        <p:blipFill>
          <a:blip r:embed="rId2">
            <a:extLst/>
          </a:blip>
          <a:stretch>
            <a:fillRect/>
          </a:stretch>
        </p:blipFill>
        <p:spPr>
          <a:xfrm>
            <a:off x="6049685" y="597563"/>
            <a:ext cx="12284630" cy="12520874"/>
          </a:xfrm>
          <a:prstGeom prst="rect">
            <a:avLst/>
          </a:prstGeom>
          <a:ln w="12700">
            <a:miter lim="400000"/>
          </a:ln>
        </p:spPr>
      </p:pic>
      <p:sp>
        <p:nvSpPr>
          <p:cNvPr id="221" name="Arrow"/>
          <p:cNvSpPr/>
          <p:nvPr/>
        </p:nvSpPr>
        <p:spPr>
          <a:xfrm>
            <a:off x="5496101" y="4536654"/>
            <a:ext cx="1270001" cy="1270001"/>
          </a:xfrm>
          <a:prstGeom prst="rightArrow">
            <a:avLst>
              <a:gd name="adj1" fmla="val 32000"/>
              <a:gd name="adj2" fmla="val 64000"/>
            </a:avLst>
          </a:prstGeom>
          <a:solidFill>
            <a:schemeClr val="accent5"/>
          </a:solidFill>
          <a:ln w="12700">
            <a:miter lim="400000"/>
          </a:ln>
        </p:spPr>
        <p:txBody>
          <a:bodyPr lIns="50800" tIns="50800" rIns="50800" bIns="50800" anchor="ctr"/>
          <a:lstStyle/>
          <a:p>
            <a:pPr algn="ctr" defTabSz="825500">
              <a:lnSpc>
                <a:spcPct val="100000"/>
              </a:lnSpc>
              <a:spcBef>
                <a:spcPts val="0"/>
              </a:spcBef>
              <a:defRPr sz="3200">
                <a:solidFill>
                  <a:srgbClr val="000000"/>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Article by Bill Ayers"/>
          <p:cNvSpPr txBox="1"/>
          <p:nvPr>
            <p:ph type="title"/>
          </p:nvPr>
        </p:nvSpPr>
        <p:spPr>
          <a:xfrm>
            <a:off x="171090" y="499467"/>
            <a:ext cx="24041820" cy="13298737"/>
          </a:xfrm>
          <a:prstGeom prst="rect">
            <a:avLst/>
          </a:prstGeom>
        </p:spPr>
        <p:txBody>
          <a:bodyPr/>
          <a:lstStyle/>
          <a:p>
            <a:pPr/>
          </a:p>
          <a:p>
            <a:pPr/>
          </a:p>
          <a:p>
            <a:pPr/>
          </a:p>
          <a:p>
            <a:pPr/>
          </a:p>
          <a:p>
            <a:pPr/>
          </a:p>
          <a:p>
            <a:pPr/>
          </a:p>
          <a:p>
            <a:pPr/>
          </a:p>
          <a:p>
            <a:pPr/>
          </a:p>
          <a:p>
            <a:pPr/>
          </a:p>
          <a:p>
            <a:pPr/>
          </a:p>
          <a:p>
            <a:pPr/>
          </a:p>
          <a:p>
            <a:pPr algn="ctr">
              <a:defRPr b="0" spc="-132" sz="6600"/>
            </a:pPr>
            <a:r>
              <a:t>Article by Bill Ayers</a:t>
            </a:r>
          </a:p>
        </p:txBody>
      </p:sp>
      <p:pic>
        <p:nvPicPr>
          <p:cNvPr id="224" name="billayers2.jpg" descr="billayers2.jpg"/>
          <p:cNvPicPr>
            <a:picLocks noChangeAspect="1"/>
          </p:cNvPicPr>
          <p:nvPr/>
        </p:nvPicPr>
        <p:blipFill>
          <a:blip r:embed="rId2">
            <a:extLst/>
          </a:blip>
          <a:stretch>
            <a:fillRect/>
          </a:stretch>
        </p:blipFill>
        <p:spPr>
          <a:xfrm>
            <a:off x="6867505" y="403538"/>
            <a:ext cx="11410281" cy="11501929"/>
          </a:xfrm>
          <a:prstGeom prst="rect">
            <a:avLst/>
          </a:prstGeom>
          <a:ln w="12700">
            <a:miter lim="400000"/>
          </a:ln>
        </p:spPr>
      </p:pic>
      <p:sp>
        <p:nvSpPr>
          <p:cNvPr id="225" name="Arrow"/>
          <p:cNvSpPr/>
          <p:nvPr/>
        </p:nvSpPr>
        <p:spPr>
          <a:xfrm>
            <a:off x="6081130" y="6057729"/>
            <a:ext cx="1270001" cy="1270001"/>
          </a:xfrm>
          <a:prstGeom prst="rightArrow">
            <a:avLst>
              <a:gd name="adj1" fmla="val 32000"/>
              <a:gd name="adj2" fmla="val 64000"/>
            </a:avLst>
          </a:prstGeom>
          <a:solidFill>
            <a:schemeClr val="accent5"/>
          </a:solidFill>
          <a:ln w="12700">
            <a:miter lim="400000"/>
          </a:ln>
        </p:spPr>
        <p:txBody>
          <a:bodyPr lIns="50800" tIns="50800" rIns="50800" bIns="50800" anchor="ctr"/>
          <a:lstStyle/>
          <a:p>
            <a:pPr algn="ctr" defTabSz="825500">
              <a:lnSpc>
                <a:spcPct val="100000"/>
              </a:lnSpc>
              <a:spcBef>
                <a:spcPts val="0"/>
              </a:spcBef>
              <a:defRPr sz="3200">
                <a:solidFill>
                  <a:srgbClr val="000000"/>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Article by Bill Ayers"/>
          <p:cNvSpPr txBox="1"/>
          <p:nvPr>
            <p:ph type="title"/>
          </p:nvPr>
        </p:nvSpPr>
        <p:spPr>
          <a:xfrm>
            <a:off x="150522" y="175541"/>
            <a:ext cx="24082956" cy="13364918"/>
          </a:xfrm>
          <a:prstGeom prst="rect">
            <a:avLst/>
          </a:prstGeom>
        </p:spPr>
        <p:txBody>
          <a:bodyPr/>
          <a:lstStyle/>
          <a:p>
            <a:pPr/>
          </a:p>
          <a:p>
            <a:pPr/>
          </a:p>
          <a:p>
            <a:pPr/>
          </a:p>
          <a:p>
            <a:pPr/>
          </a:p>
          <a:p>
            <a:pPr algn="ctr">
              <a:defRPr b="0" spc="-132" sz="6600"/>
            </a:pPr>
          </a:p>
          <a:p>
            <a:pPr algn="ctr">
              <a:defRPr b="0" spc="-132" sz="6600"/>
            </a:pPr>
          </a:p>
          <a:p>
            <a:pPr algn="ctr">
              <a:defRPr b="0" spc="-132" sz="6600"/>
            </a:pPr>
          </a:p>
          <a:p>
            <a:pPr algn="ctr">
              <a:defRPr b="0" spc="-132" sz="6600"/>
            </a:pPr>
          </a:p>
          <a:p>
            <a:pPr algn="ctr">
              <a:defRPr b="0" spc="-132" sz="6600"/>
            </a:pPr>
          </a:p>
          <a:p>
            <a:pPr algn="ctr">
              <a:defRPr b="0" spc="-132" sz="6600"/>
            </a:pPr>
          </a:p>
          <a:p>
            <a:pPr algn="ctr">
              <a:defRPr b="0" spc="-132" sz="6600"/>
            </a:pPr>
          </a:p>
          <a:p>
            <a:pPr algn="ctr">
              <a:defRPr b="0" spc="-132" sz="6600"/>
            </a:pPr>
          </a:p>
          <a:p>
            <a:pPr algn="ctr">
              <a:defRPr b="0" spc="-132" sz="6600"/>
            </a:pPr>
          </a:p>
          <a:p>
            <a:pPr algn="ctr">
              <a:defRPr b="0" spc="-132" sz="6600"/>
            </a:pPr>
            <a:r>
              <a:t>Article by Bill Ayers</a:t>
            </a:r>
          </a:p>
        </p:txBody>
      </p:sp>
      <p:pic>
        <p:nvPicPr>
          <p:cNvPr id="228" name="billayers4.jpg" descr="billayers4.jpg"/>
          <p:cNvPicPr>
            <a:picLocks noChangeAspect="1"/>
          </p:cNvPicPr>
          <p:nvPr/>
        </p:nvPicPr>
        <p:blipFill>
          <a:blip r:embed="rId2">
            <a:extLst/>
          </a:blip>
          <a:stretch>
            <a:fillRect/>
          </a:stretch>
        </p:blipFill>
        <p:spPr>
          <a:xfrm>
            <a:off x="4634543" y="1193361"/>
            <a:ext cx="15114914" cy="9856246"/>
          </a:xfrm>
          <a:prstGeom prst="rect">
            <a:avLst/>
          </a:prstGeom>
          <a:ln w="12700">
            <a:miter lim="400000"/>
          </a:ln>
        </p:spPr>
      </p:pic>
      <p:sp>
        <p:nvSpPr>
          <p:cNvPr id="229" name="Arrow"/>
          <p:cNvSpPr/>
          <p:nvPr/>
        </p:nvSpPr>
        <p:spPr>
          <a:xfrm>
            <a:off x="4185637" y="9357291"/>
            <a:ext cx="1270001" cy="1270001"/>
          </a:xfrm>
          <a:prstGeom prst="rightArrow">
            <a:avLst>
              <a:gd name="adj1" fmla="val 32000"/>
              <a:gd name="adj2" fmla="val 64000"/>
            </a:avLst>
          </a:prstGeom>
          <a:solidFill>
            <a:schemeClr val="accent5"/>
          </a:solidFill>
          <a:ln w="12700">
            <a:miter lim="400000"/>
          </a:ln>
        </p:spPr>
        <p:txBody>
          <a:bodyPr lIns="50800" tIns="50800" rIns="50800" bIns="50800" anchor="ctr"/>
          <a:lstStyle/>
          <a:p>
            <a:pPr algn="ctr" defTabSz="825500">
              <a:lnSpc>
                <a:spcPct val="100000"/>
              </a:lnSpc>
              <a:spcBef>
                <a:spcPts val="0"/>
              </a:spcBef>
              <a:defRPr sz="3200">
                <a:solidFill>
                  <a:srgbClr val="000000"/>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Former Communist Philip Abbot Luce in  Road to Revolution Wrote:…"/>
          <p:cNvSpPr txBox="1"/>
          <p:nvPr>
            <p:ph type="title"/>
          </p:nvPr>
        </p:nvSpPr>
        <p:spPr>
          <a:xfrm>
            <a:off x="204455" y="205582"/>
            <a:ext cx="23975090" cy="13202938"/>
          </a:xfrm>
          <a:prstGeom prst="rect">
            <a:avLst/>
          </a:prstGeom>
        </p:spPr>
        <p:txBody>
          <a:bodyPr/>
          <a:lstStyle/>
          <a:p>
            <a:pPr algn="ctr">
              <a:defRPr b="0">
                <a:solidFill>
                  <a:srgbClr val="FFD479"/>
                </a:solidFill>
              </a:defRPr>
            </a:pPr>
            <a:r>
              <a:t>Former Communist Philip Abbot Luce in </a:t>
            </a:r>
            <a:br/>
            <a:r>
              <a:rPr i="1"/>
              <a:t>Road to Revolution</a:t>
            </a:r>
            <a:r>
              <a:t> Wrote: </a:t>
            </a:r>
          </a:p>
          <a:p>
            <a:pPr algn="ctr">
              <a:defRPr b="0"/>
            </a:pPr>
          </a:p>
          <a:p>
            <a:pPr algn="ctr">
              <a:defRPr b="0"/>
            </a:pPr>
          </a:p>
          <a:p>
            <a:pPr algn="ctr">
              <a:defRPr b="0"/>
            </a:pPr>
            <a:r>
              <a:t>All of us, as good Communists were responsible for some work in the riots and each of us longed for the possibility that Harlem would herald the beginning of a nationwide war.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lide Title"/>
          <p:cNvSpPr txBox="1"/>
          <p:nvPr>
            <p:ph type="title"/>
          </p:nvPr>
        </p:nvSpPr>
        <p:spPr>
          <a:xfrm>
            <a:off x="341022" y="128132"/>
            <a:ext cx="23701956" cy="13459736"/>
          </a:xfrm>
          <a:prstGeom prst="rect">
            <a:avLst/>
          </a:prstGeom>
        </p:spPr>
        <p:txBody>
          <a:bodyPr/>
          <a:lstStyle/>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p:txBody>
      </p:sp>
      <p:pic>
        <p:nvPicPr>
          <p:cNvPr id="232" name="RAM5.jpg" descr="RAM5.jpg"/>
          <p:cNvPicPr>
            <a:picLocks noChangeAspect="1"/>
          </p:cNvPicPr>
          <p:nvPr/>
        </p:nvPicPr>
        <p:blipFill>
          <a:blip r:embed="rId2">
            <a:extLst/>
          </a:blip>
          <a:stretch>
            <a:fillRect/>
          </a:stretch>
        </p:blipFill>
        <p:spPr>
          <a:xfrm>
            <a:off x="4108917" y="13482"/>
            <a:ext cx="16166166" cy="12910255"/>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lide Title"/>
          <p:cNvSpPr txBox="1"/>
          <p:nvPr>
            <p:ph type="title"/>
          </p:nvPr>
        </p:nvSpPr>
        <p:spPr>
          <a:xfrm>
            <a:off x="250525" y="152382"/>
            <a:ext cx="23972257" cy="13319760"/>
          </a:xfrm>
          <a:prstGeom prst="rect">
            <a:avLst/>
          </a:prstGeom>
        </p:spPr>
        <p:txBody>
          <a:bodyPr/>
          <a:lstStyle/>
          <a:p>
            <a:pPr/>
          </a:p>
          <a:p>
            <a:pPr/>
          </a:p>
          <a:p>
            <a:pPr/>
          </a:p>
          <a:p>
            <a:pPr/>
          </a:p>
          <a:p>
            <a:pPr/>
          </a:p>
        </p:txBody>
      </p:sp>
      <p:pic>
        <p:nvPicPr>
          <p:cNvPr id="235" name="brannonwarned1.jpg" descr="brannonwarned1.jpg"/>
          <p:cNvPicPr>
            <a:picLocks noChangeAspect="1"/>
          </p:cNvPicPr>
          <p:nvPr/>
        </p:nvPicPr>
        <p:blipFill>
          <a:blip r:embed="rId2">
            <a:extLst/>
          </a:blip>
          <a:stretch>
            <a:fillRect/>
          </a:stretch>
        </p:blipFill>
        <p:spPr>
          <a:xfrm>
            <a:off x="1160184" y="1609231"/>
            <a:ext cx="22063632" cy="10406062"/>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lide Title"/>
          <p:cNvSpPr txBox="1"/>
          <p:nvPr>
            <p:ph type="title"/>
          </p:nvPr>
        </p:nvSpPr>
        <p:spPr>
          <a:xfrm>
            <a:off x="162588" y="97718"/>
            <a:ext cx="24058824" cy="13199555"/>
          </a:xfrm>
          <a:prstGeom prst="rect">
            <a:avLst/>
          </a:prstGeom>
        </p:spPr>
        <p:txBody>
          <a:bodyPr/>
          <a:lstStyle/>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p:txBody>
      </p:sp>
      <p:pic>
        <p:nvPicPr>
          <p:cNvPr id="238" name="Brannonwarning2.jpg" descr="Brannonwarning2.jpg"/>
          <p:cNvPicPr>
            <a:picLocks noChangeAspect="1"/>
          </p:cNvPicPr>
          <p:nvPr/>
        </p:nvPicPr>
        <p:blipFill>
          <a:blip r:embed="rId2">
            <a:extLst/>
          </a:blip>
          <a:stretch>
            <a:fillRect/>
          </a:stretch>
        </p:blipFill>
        <p:spPr>
          <a:xfrm>
            <a:off x="757639" y="2307914"/>
            <a:ext cx="22868722" cy="7726893"/>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lide Title"/>
          <p:cNvSpPr txBox="1"/>
          <p:nvPr>
            <p:ph type="title"/>
          </p:nvPr>
        </p:nvSpPr>
        <p:spPr>
          <a:xfrm>
            <a:off x="144992" y="169749"/>
            <a:ext cx="24094016" cy="13051927"/>
          </a:xfrm>
          <a:prstGeom prst="rect">
            <a:avLst/>
          </a:prstGeom>
        </p:spPr>
        <p:txBody>
          <a:bodyPr/>
          <a:lstStyle/>
          <a:p>
            <a:pPr/>
          </a:p>
          <a:p>
            <a:pPr/>
          </a:p>
          <a:p>
            <a:pPr/>
          </a:p>
        </p:txBody>
      </p:sp>
      <p:pic>
        <p:nvPicPr>
          <p:cNvPr id="241" name="dailymail.jpg" descr="dailymail.jpg"/>
          <p:cNvPicPr>
            <a:picLocks noChangeAspect="1"/>
          </p:cNvPicPr>
          <p:nvPr/>
        </p:nvPicPr>
        <p:blipFill>
          <a:blip r:embed="rId2">
            <a:extLst/>
          </a:blip>
          <a:stretch>
            <a:fillRect/>
          </a:stretch>
        </p:blipFill>
        <p:spPr>
          <a:xfrm>
            <a:off x="4822940" y="1675285"/>
            <a:ext cx="14363701" cy="2082801"/>
          </a:xfrm>
          <a:prstGeom prst="rect">
            <a:avLst/>
          </a:prstGeom>
          <a:ln w="12700">
            <a:miter lim="400000"/>
          </a:ln>
        </p:spPr>
      </p:pic>
      <p:pic>
        <p:nvPicPr>
          <p:cNvPr id="242" name="redgreen1.jpg" descr="redgreen1.jpg"/>
          <p:cNvPicPr>
            <a:picLocks noChangeAspect="1"/>
          </p:cNvPicPr>
          <p:nvPr/>
        </p:nvPicPr>
        <p:blipFill>
          <a:blip r:embed="rId3">
            <a:extLst/>
          </a:blip>
          <a:stretch>
            <a:fillRect/>
          </a:stretch>
        </p:blipFill>
        <p:spPr>
          <a:xfrm>
            <a:off x="2902023" y="5016689"/>
            <a:ext cx="18205535" cy="6719641"/>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lide Title"/>
          <p:cNvSpPr txBox="1"/>
          <p:nvPr>
            <p:ph type="title"/>
          </p:nvPr>
        </p:nvSpPr>
        <p:spPr>
          <a:xfrm>
            <a:off x="146684" y="37661"/>
            <a:ext cx="24090632" cy="13292337"/>
          </a:xfrm>
          <a:prstGeom prst="rect">
            <a:avLst/>
          </a:prstGeom>
        </p:spPr>
        <p:txBody>
          <a:bodyPr/>
          <a:lstStyle/>
          <a:p>
            <a:pPr/>
          </a:p>
          <a:p>
            <a:pPr/>
          </a:p>
          <a:p>
            <a:pPr/>
          </a:p>
          <a:p>
            <a:pPr/>
          </a:p>
          <a:p>
            <a:pPr/>
          </a:p>
        </p:txBody>
      </p:sp>
      <p:pic>
        <p:nvPicPr>
          <p:cNvPr id="245" name="redgreen2.jpg" descr="redgreen2.jpg"/>
          <p:cNvPicPr>
            <a:picLocks noChangeAspect="1"/>
          </p:cNvPicPr>
          <p:nvPr/>
        </p:nvPicPr>
        <p:blipFill>
          <a:blip r:embed="rId2">
            <a:extLst/>
          </a:blip>
          <a:stretch>
            <a:fillRect/>
          </a:stretch>
        </p:blipFill>
        <p:spPr>
          <a:xfrm>
            <a:off x="2826890" y="608807"/>
            <a:ext cx="18730220" cy="1151979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lide Title"/>
          <p:cNvSpPr txBox="1"/>
          <p:nvPr>
            <p:ph type="title"/>
          </p:nvPr>
        </p:nvSpPr>
        <p:spPr>
          <a:xfrm>
            <a:off x="180505" y="120845"/>
            <a:ext cx="24022990" cy="13276797"/>
          </a:xfrm>
          <a:prstGeom prst="rect">
            <a:avLst/>
          </a:prstGeom>
        </p:spPr>
        <p:txBody>
          <a:bodyPr/>
          <a:lstStyle/>
          <a:p>
            <a:pPr/>
          </a:p>
          <a:p>
            <a:pPr/>
          </a:p>
          <a:p>
            <a:pPr/>
          </a:p>
        </p:txBody>
      </p:sp>
      <p:pic>
        <p:nvPicPr>
          <p:cNvPr id="248" name="redgreen3.jpg" descr="redgreen3.jpg"/>
          <p:cNvPicPr>
            <a:picLocks noChangeAspect="1"/>
          </p:cNvPicPr>
          <p:nvPr/>
        </p:nvPicPr>
        <p:blipFill>
          <a:blip r:embed="rId2">
            <a:extLst/>
          </a:blip>
          <a:stretch>
            <a:fillRect/>
          </a:stretch>
        </p:blipFill>
        <p:spPr>
          <a:xfrm>
            <a:off x="5080743" y="2358116"/>
            <a:ext cx="14222514" cy="7003837"/>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lide Title"/>
          <p:cNvSpPr txBox="1"/>
          <p:nvPr>
            <p:ph type="title"/>
          </p:nvPr>
        </p:nvSpPr>
        <p:spPr>
          <a:xfrm>
            <a:off x="209574" y="215155"/>
            <a:ext cx="23964852" cy="13285690"/>
          </a:xfrm>
          <a:prstGeom prst="rect">
            <a:avLst/>
          </a:prstGeom>
        </p:spPr>
        <p:txBody>
          <a:bodyPr/>
          <a:lstStyle/>
          <a:p>
            <a:pPr/>
          </a:p>
          <a:p>
            <a:pPr/>
          </a:p>
          <a:p>
            <a:pPr/>
          </a:p>
        </p:txBody>
      </p:sp>
      <p:pic>
        <p:nvPicPr>
          <p:cNvPr id="251" name="redgreen4.jpg" descr="redgreen4.jpg"/>
          <p:cNvPicPr>
            <a:picLocks noChangeAspect="1"/>
          </p:cNvPicPr>
          <p:nvPr/>
        </p:nvPicPr>
        <p:blipFill>
          <a:blip r:embed="rId2">
            <a:extLst/>
          </a:blip>
          <a:stretch>
            <a:fillRect/>
          </a:stretch>
        </p:blipFill>
        <p:spPr>
          <a:xfrm>
            <a:off x="1523645" y="1321299"/>
            <a:ext cx="21336710" cy="886848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lide Title"/>
          <p:cNvSpPr txBox="1"/>
          <p:nvPr>
            <p:ph type="title"/>
          </p:nvPr>
        </p:nvSpPr>
        <p:spPr>
          <a:xfrm>
            <a:off x="178128" y="126238"/>
            <a:ext cx="24027744" cy="13124416"/>
          </a:xfrm>
          <a:prstGeom prst="rect">
            <a:avLst/>
          </a:prstGeom>
        </p:spPr>
        <p:txBody>
          <a:bodyPr/>
          <a:lstStyle/>
          <a:p>
            <a:pPr/>
          </a:p>
          <a:p>
            <a:pPr/>
          </a:p>
          <a:p>
            <a:pPr/>
          </a:p>
          <a:p>
            <a:pPr/>
          </a:p>
        </p:txBody>
      </p:sp>
      <p:pic>
        <p:nvPicPr>
          <p:cNvPr id="254" name="redgreen5.jpg" descr="redgreen5.jpg"/>
          <p:cNvPicPr>
            <a:picLocks noChangeAspect="1"/>
          </p:cNvPicPr>
          <p:nvPr/>
        </p:nvPicPr>
        <p:blipFill>
          <a:blip r:embed="rId2">
            <a:extLst/>
          </a:blip>
          <a:stretch>
            <a:fillRect/>
          </a:stretch>
        </p:blipFill>
        <p:spPr>
          <a:xfrm>
            <a:off x="1730585" y="3553099"/>
            <a:ext cx="20922830" cy="2454107"/>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lide Title"/>
          <p:cNvSpPr txBox="1"/>
          <p:nvPr>
            <p:ph type="title"/>
          </p:nvPr>
        </p:nvSpPr>
        <p:spPr>
          <a:xfrm>
            <a:off x="214693" y="283647"/>
            <a:ext cx="23954614" cy="13031999"/>
          </a:xfrm>
          <a:prstGeom prst="rect">
            <a:avLst/>
          </a:prstGeom>
        </p:spPr>
        <p:txBody>
          <a:bodyPr/>
          <a:lstStyle/>
          <a:p>
            <a:pPr/>
          </a:p>
          <a:p>
            <a:pPr/>
          </a:p>
          <a:p>
            <a:pPr/>
          </a:p>
          <a:p>
            <a:pPr/>
          </a:p>
        </p:txBody>
      </p:sp>
      <p:pic>
        <p:nvPicPr>
          <p:cNvPr id="257" name="keithelison.jpg" descr="keithelison.jpg"/>
          <p:cNvPicPr>
            <a:picLocks noChangeAspect="1"/>
          </p:cNvPicPr>
          <p:nvPr/>
        </p:nvPicPr>
        <p:blipFill>
          <a:blip r:embed="rId2">
            <a:extLst/>
          </a:blip>
          <a:stretch>
            <a:fillRect/>
          </a:stretch>
        </p:blipFill>
        <p:spPr>
          <a:xfrm>
            <a:off x="7524555" y="484191"/>
            <a:ext cx="9334889" cy="12630911"/>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lide Title"/>
          <p:cNvSpPr txBox="1"/>
          <p:nvPr>
            <p:ph type="title"/>
          </p:nvPr>
        </p:nvSpPr>
        <p:spPr>
          <a:xfrm>
            <a:off x="243121" y="141047"/>
            <a:ext cx="23897758" cy="13231823"/>
          </a:xfrm>
          <a:prstGeom prst="rect">
            <a:avLst/>
          </a:prstGeom>
        </p:spPr>
        <p:txBody>
          <a:bodyPr/>
          <a:lstStyle/>
          <a:p>
            <a:pPr/>
          </a:p>
          <a:p>
            <a:pPr/>
          </a:p>
          <a:p>
            <a:pPr/>
          </a:p>
          <a:p>
            <a:pPr/>
          </a:p>
        </p:txBody>
      </p:sp>
      <p:pic>
        <p:nvPicPr>
          <p:cNvPr id="260" name="keithelision2.jpg" descr="keithelision2.jpg"/>
          <p:cNvPicPr>
            <a:picLocks noChangeAspect="1"/>
          </p:cNvPicPr>
          <p:nvPr/>
        </p:nvPicPr>
        <p:blipFill>
          <a:blip r:embed="rId2">
            <a:extLst/>
          </a:blip>
          <a:stretch>
            <a:fillRect/>
          </a:stretch>
        </p:blipFill>
        <p:spPr>
          <a:xfrm>
            <a:off x="5986662" y="309784"/>
            <a:ext cx="12410676" cy="1196804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John Stormer in  None Dare Call it Treason Writes:…"/>
          <p:cNvSpPr txBox="1"/>
          <p:nvPr>
            <p:ph type="title"/>
          </p:nvPr>
        </p:nvSpPr>
        <p:spPr>
          <a:xfrm>
            <a:off x="153265" y="143698"/>
            <a:ext cx="24077470" cy="13201474"/>
          </a:xfrm>
          <a:prstGeom prst="rect">
            <a:avLst/>
          </a:prstGeom>
        </p:spPr>
        <p:txBody>
          <a:bodyPr/>
          <a:lstStyle/>
          <a:p>
            <a:pPr algn="ctr" defTabSz="2365188">
              <a:defRPr b="0" spc="-164" sz="8245">
                <a:latin typeface="Arial"/>
                <a:ea typeface="Arial"/>
                <a:cs typeface="Arial"/>
                <a:sym typeface="Arial"/>
              </a:defRPr>
            </a:pPr>
          </a:p>
          <a:p>
            <a:pPr algn="ctr" defTabSz="2365188">
              <a:defRPr b="0" spc="-164" sz="8245">
                <a:latin typeface="Arial"/>
                <a:ea typeface="Arial"/>
                <a:cs typeface="Arial"/>
                <a:sym typeface="Arial"/>
              </a:defRPr>
            </a:pPr>
            <a:r>
              <a:t>John Stormer in </a:t>
            </a:r>
            <a:br/>
            <a:r>
              <a:rPr i="1"/>
              <a:t>None Dare Call it Treason</a:t>
            </a:r>
            <a:r>
              <a:t> Writes:</a:t>
            </a:r>
          </a:p>
          <a:p>
            <a:pPr algn="ctr" defTabSz="2365188">
              <a:defRPr b="0" spc="-164" sz="8245">
                <a:latin typeface="Arial"/>
                <a:ea typeface="Arial"/>
                <a:cs typeface="Arial"/>
                <a:sym typeface="Arial"/>
              </a:defRPr>
            </a:pPr>
          </a:p>
          <a:p>
            <a:pPr algn="ctr" defTabSz="2365188">
              <a:defRPr b="0" spc="-164" sz="8245">
                <a:latin typeface="Arial"/>
                <a:ea typeface="Arial"/>
                <a:cs typeface="Arial"/>
                <a:sym typeface="Arial"/>
              </a:defRPr>
            </a:pPr>
            <a:r>
              <a:t>Cincinnati Police Chief Jacob W. Schott charged that four months of firebombing and guerrilla-type violence followed an April 29,1966 speech in which agitator Stokely Carmichael urged Negroes [as they were described then] to</a:t>
            </a:r>
            <a:r>
              <a:rPr>
                <a:solidFill>
                  <a:srgbClr val="FFD479"/>
                </a:solidFill>
              </a:rPr>
              <a:t> “fight the police and burn the city.” </a:t>
            </a:r>
            <a:endParaRPr>
              <a:solidFill>
                <a:srgbClr val="FFD479"/>
              </a:solidFill>
            </a:endParaRPr>
          </a:p>
          <a:p>
            <a:pPr defTabSz="2365188">
              <a:defRPr spc="-164" sz="8245"/>
            </a:pPr>
          </a:p>
          <a:p>
            <a:pPr defTabSz="2365188">
              <a:defRPr spc="-164" sz="8245"/>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lide Title"/>
          <p:cNvSpPr txBox="1"/>
          <p:nvPr>
            <p:ph type="title"/>
          </p:nvPr>
        </p:nvSpPr>
        <p:spPr>
          <a:xfrm>
            <a:off x="255006" y="239862"/>
            <a:ext cx="23873988" cy="13129808"/>
          </a:xfrm>
          <a:prstGeom prst="rect">
            <a:avLst/>
          </a:prstGeom>
        </p:spPr>
        <p:txBody>
          <a:bodyPr/>
          <a:lstStyle/>
          <a:p>
            <a:pPr/>
          </a:p>
          <a:p>
            <a:pPr/>
          </a:p>
          <a:p>
            <a:pPr/>
          </a:p>
          <a:p>
            <a:pPr/>
          </a:p>
        </p:txBody>
      </p:sp>
      <p:pic>
        <p:nvPicPr>
          <p:cNvPr id="263" name="keithelison3.jpg" descr="keithelison3.jpg"/>
          <p:cNvPicPr>
            <a:picLocks noChangeAspect="1"/>
          </p:cNvPicPr>
          <p:nvPr/>
        </p:nvPicPr>
        <p:blipFill>
          <a:blip r:embed="rId2">
            <a:extLst/>
          </a:blip>
          <a:stretch>
            <a:fillRect/>
          </a:stretch>
        </p:blipFill>
        <p:spPr>
          <a:xfrm>
            <a:off x="1814560" y="2538391"/>
            <a:ext cx="20754880" cy="6019199"/>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lide Title"/>
          <p:cNvSpPr txBox="1"/>
          <p:nvPr>
            <p:ph type="title"/>
          </p:nvPr>
        </p:nvSpPr>
        <p:spPr>
          <a:xfrm>
            <a:off x="341022" y="128132"/>
            <a:ext cx="23701956" cy="13459736"/>
          </a:xfrm>
          <a:prstGeom prst="rect">
            <a:avLst/>
          </a:prstGeom>
        </p:spPr>
        <p:txBody>
          <a:bodyPr/>
          <a:lstStyle/>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p:txBody>
      </p:sp>
      <p:pic>
        <p:nvPicPr>
          <p:cNvPr id="266" name="RAM5.jpg" descr="RAM5.jpg"/>
          <p:cNvPicPr>
            <a:picLocks noChangeAspect="1"/>
          </p:cNvPicPr>
          <p:nvPr/>
        </p:nvPicPr>
        <p:blipFill>
          <a:blip r:embed="rId2">
            <a:extLst/>
          </a:blip>
          <a:stretch>
            <a:fillRect/>
          </a:stretch>
        </p:blipFill>
        <p:spPr>
          <a:xfrm>
            <a:off x="4108917" y="13482"/>
            <a:ext cx="16166166" cy="12910255"/>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lide Title"/>
          <p:cNvSpPr txBox="1"/>
          <p:nvPr>
            <p:ph type="title"/>
          </p:nvPr>
        </p:nvSpPr>
        <p:spPr>
          <a:xfrm>
            <a:off x="209757" y="28520"/>
            <a:ext cx="23797662" cy="13384296"/>
          </a:xfrm>
          <a:prstGeom prst="rect">
            <a:avLst/>
          </a:prstGeom>
        </p:spPr>
        <p:txBody>
          <a:bodyPr/>
          <a:lstStyle/>
          <a:p>
            <a:pPr/>
          </a:p>
          <a:p>
            <a:pPr/>
          </a:p>
          <a:p>
            <a:pPr/>
          </a:p>
          <a:p>
            <a:pPr/>
          </a:p>
          <a:p>
            <a:pPr/>
          </a:p>
        </p:txBody>
      </p:sp>
      <p:pic>
        <p:nvPicPr>
          <p:cNvPr id="269" name="RAM1.jpg" descr="RAM1.jpg"/>
          <p:cNvPicPr>
            <a:picLocks noChangeAspect="1"/>
          </p:cNvPicPr>
          <p:nvPr/>
        </p:nvPicPr>
        <p:blipFill>
          <a:blip r:embed="rId2">
            <a:extLst/>
          </a:blip>
          <a:stretch>
            <a:fillRect/>
          </a:stretch>
        </p:blipFill>
        <p:spPr>
          <a:xfrm>
            <a:off x="710027" y="3980316"/>
            <a:ext cx="22963946" cy="221582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lide Title"/>
          <p:cNvSpPr txBox="1"/>
          <p:nvPr>
            <p:ph type="title"/>
          </p:nvPr>
        </p:nvSpPr>
        <p:spPr>
          <a:xfrm>
            <a:off x="267255" y="158598"/>
            <a:ext cx="23849490" cy="13134745"/>
          </a:xfrm>
          <a:prstGeom prst="rect">
            <a:avLst/>
          </a:prstGeom>
        </p:spPr>
        <p:txBody>
          <a:bodyPr/>
          <a:lstStyle/>
          <a:p>
            <a:pPr defTabSz="2096971">
              <a:defRPr spc="-146" sz="7310"/>
            </a:pPr>
          </a:p>
          <a:p>
            <a:pPr defTabSz="2096971">
              <a:defRPr spc="-146" sz="7310"/>
            </a:pPr>
          </a:p>
          <a:p>
            <a:pPr defTabSz="2096971">
              <a:defRPr spc="-146" sz="7310"/>
            </a:pPr>
          </a:p>
          <a:p>
            <a:pPr defTabSz="2096971">
              <a:defRPr spc="-146" sz="7310"/>
            </a:pPr>
          </a:p>
          <a:p>
            <a:pPr defTabSz="2096971">
              <a:defRPr spc="-146" sz="7310"/>
            </a:pPr>
          </a:p>
          <a:p>
            <a:pPr defTabSz="2096971">
              <a:defRPr spc="-146" sz="7310"/>
            </a:pPr>
          </a:p>
          <a:p>
            <a:pPr defTabSz="2096971">
              <a:defRPr spc="-146" sz="7310"/>
            </a:pPr>
          </a:p>
          <a:p>
            <a:pPr defTabSz="2096971">
              <a:defRPr spc="-146" sz="7310"/>
            </a:pPr>
          </a:p>
          <a:p>
            <a:pPr defTabSz="2096971">
              <a:defRPr spc="-146" sz="7310"/>
            </a:pPr>
          </a:p>
          <a:p>
            <a:pPr defTabSz="2096971">
              <a:defRPr spc="-146" sz="7310"/>
            </a:pPr>
          </a:p>
          <a:p>
            <a:pPr defTabSz="2096971">
              <a:defRPr spc="-146" sz="7310"/>
            </a:pPr>
          </a:p>
          <a:p>
            <a:pPr defTabSz="2096971">
              <a:defRPr spc="-146" sz="7310"/>
            </a:pPr>
          </a:p>
          <a:p>
            <a:pPr defTabSz="2096971">
              <a:defRPr spc="-146" sz="7310"/>
            </a:pPr>
          </a:p>
        </p:txBody>
      </p:sp>
      <p:pic>
        <p:nvPicPr>
          <p:cNvPr id="272" name="RAM-2.jpg" descr="RAM-2.jpg"/>
          <p:cNvPicPr>
            <a:picLocks noChangeAspect="1"/>
          </p:cNvPicPr>
          <p:nvPr/>
        </p:nvPicPr>
        <p:blipFill>
          <a:blip r:embed="rId2">
            <a:extLst/>
          </a:blip>
          <a:stretch>
            <a:fillRect/>
          </a:stretch>
        </p:blipFill>
        <p:spPr>
          <a:xfrm>
            <a:off x="756498" y="4416236"/>
            <a:ext cx="22871004" cy="1935487"/>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lide Title"/>
          <p:cNvSpPr txBox="1"/>
          <p:nvPr>
            <p:ph type="title"/>
          </p:nvPr>
        </p:nvSpPr>
        <p:spPr>
          <a:xfrm>
            <a:off x="330601" y="105031"/>
            <a:ext cx="23875271" cy="13233468"/>
          </a:xfrm>
          <a:prstGeom prst="rect">
            <a:avLst/>
          </a:prstGeom>
        </p:spPr>
        <p:txBody>
          <a:bodyPr/>
          <a:lstStyle/>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p:txBody>
      </p:sp>
      <p:pic>
        <p:nvPicPr>
          <p:cNvPr id="275" name="RAM-3.jpg" descr="RAM-3.jpg"/>
          <p:cNvPicPr>
            <a:picLocks noChangeAspect="1"/>
          </p:cNvPicPr>
          <p:nvPr/>
        </p:nvPicPr>
        <p:blipFill>
          <a:blip r:embed="rId2">
            <a:extLst/>
          </a:blip>
          <a:stretch>
            <a:fillRect/>
          </a:stretch>
        </p:blipFill>
        <p:spPr>
          <a:xfrm>
            <a:off x="774792" y="4462684"/>
            <a:ext cx="22834416" cy="1619229"/>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lide Title"/>
          <p:cNvSpPr txBox="1"/>
          <p:nvPr>
            <p:ph type="title"/>
          </p:nvPr>
        </p:nvSpPr>
        <p:spPr>
          <a:xfrm>
            <a:off x="296780" y="237394"/>
            <a:ext cx="23933224" cy="13076881"/>
          </a:xfrm>
          <a:prstGeom prst="rect">
            <a:avLst/>
          </a:prstGeom>
        </p:spPr>
        <p:txBody>
          <a:bodyPr/>
          <a:lstStyle/>
          <a:p>
            <a:pPr/>
          </a:p>
          <a:p>
            <a:pPr/>
          </a:p>
          <a:p>
            <a:pPr/>
          </a:p>
          <a:p>
            <a:pPr/>
          </a:p>
          <a:p>
            <a:pPr/>
          </a:p>
          <a:p>
            <a:pPr/>
          </a:p>
          <a:p>
            <a:pPr/>
          </a:p>
          <a:p>
            <a:pPr/>
          </a:p>
          <a:p>
            <a:pPr/>
          </a:p>
        </p:txBody>
      </p:sp>
      <p:pic>
        <p:nvPicPr>
          <p:cNvPr id="278" name="RAM-4.jpg" descr="RAM-4.jpg"/>
          <p:cNvPicPr>
            <a:picLocks noChangeAspect="1"/>
          </p:cNvPicPr>
          <p:nvPr/>
        </p:nvPicPr>
        <p:blipFill>
          <a:blip r:embed="rId2">
            <a:extLst/>
          </a:blip>
          <a:stretch>
            <a:fillRect/>
          </a:stretch>
        </p:blipFill>
        <p:spPr>
          <a:xfrm>
            <a:off x="705735" y="4084622"/>
            <a:ext cx="22972530" cy="2300637"/>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lide Title"/>
          <p:cNvSpPr txBox="1"/>
          <p:nvPr>
            <p:ph type="title"/>
          </p:nvPr>
        </p:nvSpPr>
        <p:spPr>
          <a:xfrm>
            <a:off x="354826" y="317901"/>
            <a:ext cx="23777460" cy="13080198"/>
          </a:xfrm>
          <a:prstGeom prst="rect">
            <a:avLst/>
          </a:prstGeom>
        </p:spPr>
        <p:txBody>
          <a:bodyPr/>
          <a:lstStyle/>
          <a:p>
            <a:pPr/>
          </a:p>
          <a:p>
            <a:pPr/>
          </a:p>
          <a:p>
            <a:pPr/>
          </a:p>
          <a:p>
            <a:pPr/>
          </a:p>
          <a:p>
            <a:pPr/>
          </a:p>
        </p:txBody>
      </p:sp>
      <p:pic>
        <p:nvPicPr>
          <p:cNvPr id="281" name="RAM-5.jpg" descr="RAM-5.jpg"/>
          <p:cNvPicPr>
            <a:picLocks noChangeAspect="1"/>
          </p:cNvPicPr>
          <p:nvPr/>
        </p:nvPicPr>
        <p:blipFill>
          <a:blip r:embed="rId2">
            <a:extLst/>
          </a:blip>
          <a:stretch>
            <a:fillRect/>
          </a:stretch>
        </p:blipFill>
        <p:spPr>
          <a:xfrm>
            <a:off x="844891" y="3227250"/>
            <a:ext cx="22694218" cy="4451816"/>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lide Title"/>
          <p:cNvSpPr txBox="1"/>
          <p:nvPr>
            <p:ph type="title"/>
          </p:nvPr>
        </p:nvSpPr>
        <p:spPr>
          <a:xfrm>
            <a:off x="293855" y="461075"/>
            <a:ext cx="23935783" cy="12919107"/>
          </a:xfrm>
          <a:prstGeom prst="rect">
            <a:avLst/>
          </a:prstGeom>
        </p:spPr>
        <p:txBody>
          <a:bodyPr/>
          <a:lstStyle/>
          <a:p>
            <a:pPr/>
          </a:p>
          <a:p>
            <a:pPr/>
          </a:p>
          <a:p>
            <a:pPr/>
          </a:p>
          <a:p>
            <a:pPr/>
          </a:p>
          <a:p>
            <a:pPr/>
          </a:p>
          <a:p>
            <a:pPr/>
          </a:p>
        </p:txBody>
      </p:sp>
      <p:pic>
        <p:nvPicPr>
          <p:cNvPr id="284" name="RAM-7.jpg" descr="RAM-7.jpg"/>
          <p:cNvPicPr>
            <a:picLocks noChangeAspect="1"/>
          </p:cNvPicPr>
          <p:nvPr/>
        </p:nvPicPr>
        <p:blipFill>
          <a:blip r:embed="rId2">
            <a:extLst/>
          </a:blip>
          <a:stretch>
            <a:fillRect/>
          </a:stretch>
        </p:blipFill>
        <p:spPr>
          <a:xfrm>
            <a:off x="672672" y="2832490"/>
            <a:ext cx="23178149" cy="5019867"/>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lide Title"/>
          <p:cNvSpPr txBox="1"/>
          <p:nvPr>
            <p:ph type="title"/>
          </p:nvPr>
        </p:nvSpPr>
        <p:spPr>
          <a:xfrm>
            <a:off x="329871" y="141320"/>
            <a:ext cx="23724258" cy="13230087"/>
          </a:xfrm>
          <a:prstGeom prst="rect">
            <a:avLst/>
          </a:prstGeom>
        </p:spPr>
        <p:txBody>
          <a:bodyPr/>
          <a:lstStyle/>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p:txBody>
      </p:sp>
      <p:pic>
        <p:nvPicPr>
          <p:cNvPr id="287" name="RAM-8.jpg" descr="RAM-8.jpg"/>
          <p:cNvPicPr>
            <a:picLocks noChangeAspect="1"/>
          </p:cNvPicPr>
          <p:nvPr/>
        </p:nvPicPr>
        <p:blipFill>
          <a:blip r:embed="rId2">
            <a:extLst/>
          </a:blip>
          <a:stretch>
            <a:fillRect/>
          </a:stretch>
        </p:blipFill>
        <p:spPr>
          <a:xfrm>
            <a:off x="621731" y="2785334"/>
            <a:ext cx="23140538" cy="4832948"/>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lide Title"/>
          <p:cNvSpPr txBox="1"/>
          <p:nvPr>
            <p:ph type="title"/>
          </p:nvPr>
        </p:nvSpPr>
        <p:spPr>
          <a:xfrm>
            <a:off x="313325" y="264360"/>
            <a:ext cx="23957357" cy="13071397"/>
          </a:xfrm>
          <a:prstGeom prst="rect">
            <a:avLst/>
          </a:prstGeom>
        </p:spPr>
        <p:txBody>
          <a:bodyPr/>
          <a:lstStyle/>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p:txBody>
      </p:sp>
      <p:pic>
        <p:nvPicPr>
          <p:cNvPr id="290" name="RAM-9.jpg" descr="RAM-9.jpg"/>
          <p:cNvPicPr>
            <a:picLocks noChangeAspect="1"/>
          </p:cNvPicPr>
          <p:nvPr/>
        </p:nvPicPr>
        <p:blipFill>
          <a:blip r:embed="rId2">
            <a:extLst/>
          </a:blip>
          <a:stretch>
            <a:fillRect/>
          </a:stretch>
        </p:blipFill>
        <p:spPr>
          <a:xfrm>
            <a:off x="745953" y="3203142"/>
            <a:ext cx="22892094" cy="3609407"/>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t. Lous Dispatch, July 26, 1967 Reported That Stokely Carmichael in a Meeting in Havana with Latin American Communists Leaders Declared:…"/>
          <p:cNvSpPr txBox="1"/>
          <p:nvPr>
            <p:ph type="title"/>
          </p:nvPr>
        </p:nvSpPr>
        <p:spPr>
          <a:xfrm>
            <a:off x="223651" y="578081"/>
            <a:ext cx="23936698" cy="12755116"/>
          </a:xfrm>
          <a:prstGeom prst="rect">
            <a:avLst/>
          </a:prstGeom>
        </p:spPr>
        <p:txBody>
          <a:bodyPr/>
          <a:lstStyle/>
          <a:p>
            <a:pPr algn="ctr" defTabSz="2316421">
              <a:defRPr b="0" spc="-161" sz="8075">
                <a:solidFill>
                  <a:srgbClr val="FFD479"/>
                </a:solidFill>
                <a:latin typeface="Arial"/>
                <a:ea typeface="Arial"/>
                <a:cs typeface="Arial"/>
                <a:sym typeface="Arial"/>
              </a:defRPr>
            </a:pPr>
            <a:r>
              <a:t>St. Lous Dispatch, July 26, 1967 Reported That Stokely Carmichael in a Meeting in Havana with Latin American Communists Leaders Declared: </a:t>
            </a:r>
          </a:p>
          <a:p>
            <a:pPr algn="ctr" defTabSz="2316421">
              <a:defRPr b="0" spc="-161" sz="8075">
                <a:latin typeface="Arial"/>
                <a:ea typeface="Arial"/>
                <a:cs typeface="Arial"/>
                <a:sym typeface="Arial"/>
              </a:defRPr>
            </a:pPr>
          </a:p>
          <a:p>
            <a:pPr algn="ctr" defTabSz="2316421">
              <a:defRPr b="0" spc="-161" sz="8075">
                <a:latin typeface="Arial"/>
                <a:ea typeface="Arial"/>
                <a:cs typeface="Arial"/>
                <a:sym typeface="Arial"/>
              </a:defRPr>
            </a:pPr>
          </a:p>
          <a:p>
            <a:pPr algn="ctr" defTabSz="2316421">
              <a:defRPr b="0" spc="-161" sz="8075">
                <a:latin typeface="Arial"/>
                <a:ea typeface="Arial"/>
                <a:cs typeface="Arial"/>
                <a:sym typeface="Arial"/>
              </a:defRPr>
            </a:pPr>
            <a:r>
              <a:t>In Newark we applied the war tactics of the guerillas. We are preparing groups of urban guerrillas for our defense in the cities. The price of these rebellions is a high price one must pay. This fight is not going to be a simple meeting. Its going to be a fight to the death…get a gun. I don’t care if it’s a BB gun with poisoned BB’s. America has got to come around or black people are going to burn it down.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lide Title"/>
          <p:cNvSpPr txBox="1"/>
          <p:nvPr>
            <p:ph type="title"/>
          </p:nvPr>
        </p:nvSpPr>
        <p:spPr>
          <a:xfrm>
            <a:off x="335447" y="180054"/>
            <a:ext cx="23713106" cy="13355892"/>
          </a:xfrm>
          <a:prstGeom prst="rect">
            <a:avLst/>
          </a:prstGeom>
        </p:spPr>
        <p:txBody>
          <a:bodyPr/>
          <a:lstStyle/>
          <a:p>
            <a:pPr/>
          </a:p>
          <a:p>
            <a:pPr/>
          </a:p>
          <a:p>
            <a:pPr/>
          </a:p>
          <a:p>
            <a:pPr/>
          </a:p>
          <a:p>
            <a:pPr/>
          </a:p>
          <a:p>
            <a:pPr/>
          </a:p>
          <a:p>
            <a:pPr/>
          </a:p>
          <a:p>
            <a:pPr/>
          </a:p>
          <a:p>
            <a:pPr/>
          </a:p>
          <a:p>
            <a:pPr/>
          </a:p>
          <a:p>
            <a:pPr/>
          </a:p>
        </p:txBody>
      </p:sp>
      <p:pic>
        <p:nvPicPr>
          <p:cNvPr id="293" name="RAM-10.jpg" descr="RAM-10.jpg"/>
          <p:cNvPicPr>
            <a:picLocks noChangeAspect="1"/>
          </p:cNvPicPr>
          <p:nvPr/>
        </p:nvPicPr>
        <p:blipFill>
          <a:blip r:embed="rId2">
            <a:extLst/>
          </a:blip>
          <a:stretch>
            <a:fillRect/>
          </a:stretch>
        </p:blipFill>
        <p:spPr>
          <a:xfrm>
            <a:off x="1163770" y="1580126"/>
            <a:ext cx="22056460" cy="9082072"/>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lide Title"/>
          <p:cNvSpPr txBox="1"/>
          <p:nvPr>
            <p:ph type="title"/>
          </p:nvPr>
        </p:nvSpPr>
        <p:spPr>
          <a:xfrm>
            <a:off x="296231" y="135196"/>
            <a:ext cx="23791538" cy="13279905"/>
          </a:xfrm>
          <a:prstGeom prst="rect">
            <a:avLst/>
          </a:prstGeom>
        </p:spPr>
        <p:txBody>
          <a:bodyPr/>
          <a:lstStyle/>
          <a:p>
            <a:pPr/>
          </a:p>
          <a:p>
            <a:pPr/>
          </a:p>
          <a:p>
            <a:pPr/>
          </a:p>
          <a:p>
            <a:pPr/>
          </a:p>
          <a:p>
            <a:pPr/>
          </a:p>
          <a:p>
            <a:pPr/>
          </a:p>
          <a:p>
            <a:pPr/>
          </a:p>
        </p:txBody>
      </p:sp>
      <p:pic>
        <p:nvPicPr>
          <p:cNvPr id="296" name="RAM-11.jpg" descr="RAM-11.jpg"/>
          <p:cNvPicPr>
            <a:picLocks noChangeAspect="1"/>
          </p:cNvPicPr>
          <p:nvPr/>
        </p:nvPicPr>
        <p:blipFill>
          <a:blip r:embed="rId2">
            <a:extLst/>
          </a:blip>
          <a:stretch>
            <a:fillRect/>
          </a:stretch>
        </p:blipFill>
        <p:spPr>
          <a:xfrm>
            <a:off x="701264" y="2786979"/>
            <a:ext cx="22981472" cy="4523127"/>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lide Title"/>
          <p:cNvSpPr txBox="1"/>
          <p:nvPr>
            <p:ph type="title"/>
          </p:nvPr>
        </p:nvSpPr>
        <p:spPr>
          <a:xfrm>
            <a:off x="256468" y="61518"/>
            <a:ext cx="23871064" cy="13318664"/>
          </a:xfrm>
          <a:prstGeom prst="rect">
            <a:avLst/>
          </a:prstGeom>
        </p:spPr>
        <p:txBody>
          <a:bodyPr/>
          <a:lstStyle/>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p:txBody>
      </p:sp>
      <p:pic>
        <p:nvPicPr>
          <p:cNvPr id="299" name="RAM-12.jpg" descr="RAM-12.jpg"/>
          <p:cNvPicPr>
            <a:picLocks noChangeAspect="1"/>
          </p:cNvPicPr>
          <p:nvPr/>
        </p:nvPicPr>
        <p:blipFill>
          <a:blip r:embed="rId2">
            <a:extLst/>
          </a:blip>
          <a:stretch>
            <a:fillRect/>
          </a:stretch>
        </p:blipFill>
        <p:spPr>
          <a:xfrm>
            <a:off x="1078271" y="3593551"/>
            <a:ext cx="22227458" cy="2415365"/>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lide Title"/>
          <p:cNvSpPr txBox="1"/>
          <p:nvPr>
            <p:ph type="title"/>
          </p:nvPr>
        </p:nvSpPr>
        <p:spPr>
          <a:xfrm>
            <a:off x="302448" y="186270"/>
            <a:ext cx="23905618" cy="13343460"/>
          </a:xfrm>
          <a:prstGeom prst="rect">
            <a:avLst/>
          </a:prstGeom>
        </p:spPr>
        <p:txBody>
          <a:bodyPr/>
          <a:lstStyle/>
          <a:p>
            <a:pPr/>
          </a:p>
          <a:p>
            <a:pPr/>
          </a:p>
          <a:p>
            <a:pPr/>
          </a:p>
          <a:p>
            <a:pPr/>
          </a:p>
          <a:p>
            <a:pPr/>
          </a:p>
        </p:txBody>
      </p:sp>
      <p:pic>
        <p:nvPicPr>
          <p:cNvPr id="302" name="RAM-13.jpg" descr="RAM-13.jpg"/>
          <p:cNvPicPr>
            <a:picLocks noChangeAspect="1"/>
          </p:cNvPicPr>
          <p:nvPr/>
        </p:nvPicPr>
        <p:blipFill>
          <a:blip r:embed="rId2">
            <a:extLst/>
          </a:blip>
          <a:stretch>
            <a:fillRect/>
          </a:stretch>
        </p:blipFill>
        <p:spPr>
          <a:xfrm>
            <a:off x="948783" y="4520188"/>
            <a:ext cx="22486434" cy="1791888"/>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lide Title"/>
          <p:cNvSpPr txBox="1"/>
          <p:nvPr>
            <p:ph type="title"/>
          </p:nvPr>
        </p:nvSpPr>
        <p:spPr>
          <a:xfrm>
            <a:off x="349067" y="249185"/>
            <a:ext cx="23776638" cy="13114635"/>
          </a:xfrm>
          <a:prstGeom prst="rect">
            <a:avLst/>
          </a:prstGeom>
        </p:spPr>
        <p:txBody>
          <a:bodyPr/>
          <a:lstStyle/>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p:txBody>
      </p:sp>
      <p:pic>
        <p:nvPicPr>
          <p:cNvPr id="305" name="RAM-14.jpg" descr="RAM-14.jpg"/>
          <p:cNvPicPr>
            <a:picLocks noChangeAspect="1"/>
          </p:cNvPicPr>
          <p:nvPr/>
        </p:nvPicPr>
        <p:blipFill>
          <a:blip r:embed="rId2">
            <a:extLst/>
          </a:blip>
          <a:stretch>
            <a:fillRect/>
          </a:stretch>
        </p:blipFill>
        <p:spPr>
          <a:xfrm>
            <a:off x="2554547" y="1017566"/>
            <a:ext cx="19365677" cy="11577872"/>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lide Title"/>
          <p:cNvSpPr txBox="1"/>
          <p:nvPr>
            <p:ph type="title"/>
          </p:nvPr>
        </p:nvSpPr>
        <p:spPr>
          <a:xfrm>
            <a:off x="221823" y="301264"/>
            <a:ext cx="23940354" cy="13113472"/>
          </a:xfrm>
          <a:prstGeom prst="rect">
            <a:avLst/>
          </a:prstGeom>
        </p:spPr>
        <p:txBody>
          <a:bodyPr/>
          <a:lstStyle/>
          <a:p>
            <a:pPr/>
          </a:p>
          <a:p>
            <a:pPr/>
          </a:p>
          <a:p>
            <a:pPr/>
          </a:p>
          <a:p>
            <a:pPr/>
          </a:p>
          <a:p>
            <a:pPr/>
          </a:p>
          <a:p>
            <a:pPr/>
          </a:p>
          <a:p>
            <a:pPr/>
          </a:p>
        </p:txBody>
      </p:sp>
      <p:pic>
        <p:nvPicPr>
          <p:cNvPr id="308" name="RAM-15.jpg" descr="RAM-15.jpg"/>
          <p:cNvPicPr>
            <a:picLocks noChangeAspect="1"/>
          </p:cNvPicPr>
          <p:nvPr/>
        </p:nvPicPr>
        <p:blipFill>
          <a:blip r:embed="rId2">
            <a:extLst/>
          </a:blip>
          <a:stretch>
            <a:fillRect/>
          </a:stretch>
        </p:blipFill>
        <p:spPr>
          <a:xfrm>
            <a:off x="1778808" y="1489458"/>
            <a:ext cx="20826384" cy="8916297"/>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Slide Title"/>
          <p:cNvSpPr txBox="1"/>
          <p:nvPr>
            <p:ph type="title"/>
          </p:nvPr>
        </p:nvSpPr>
        <p:spPr>
          <a:xfrm>
            <a:off x="270910" y="472111"/>
            <a:ext cx="23842180" cy="12771778"/>
          </a:xfrm>
          <a:prstGeom prst="rect">
            <a:avLst/>
          </a:prstGeom>
        </p:spPr>
        <p:txBody>
          <a:bodyPr/>
          <a:lstStyle/>
          <a:p>
            <a:pPr/>
          </a:p>
          <a:p>
            <a:pPr/>
          </a:p>
          <a:p>
            <a:pPr/>
          </a:p>
          <a:p>
            <a:pPr/>
          </a:p>
          <a:p>
            <a:pPr/>
          </a:p>
          <a:p>
            <a:pPr/>
          </a:p>
        </p:txBody>
      </p:sp>
      <p:pic>
        <p:nvPicPr>
          <p:cNvPr id="311" name="shootings1.jpg" descr="shootings1.jpg"/>
          <p:cNvPicPr>
            <a:picLocks noChangeAspect="1"/>
          </p:cNvPicPr>
          <p:nvPr/>
        </p:nvPicPr>
        <p:blipFill>
          <a:blip r:embed="rId2">
            <a:extLst/>
          </a:blip>
          <a:stretch>
            <a:fillRect/>
          </a:stretch>
        </p:blipFill>
        <p:spPr>
          <a:xfrm>
            <a:off x="1131828" y="1088117"/>
            <a:ext cx="22120344" cy="8479076"/>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lide Title"/>
          <p:cNvSpPr txBox="1"/>
          <p:nvPr>
            <p:ph type="title"/>
          </p:nvPr>
        </p:nvSpPr>
        <p:spPr>
          <a:xfrm>
            <a:off x="394681" y="123039"/>
            <a:ext cx="23818595" cy="13304494"/>
          </a:xfrm>
          <a:prstGeom prst="rect">
            <a:avLst/>
          </a:prstGeom>
        </p:spPr>
        <p:txBody>
          <a:bodyPr/>
          <a:lstStyle/>
          <a:p>
            <a:pPr/>
          </a:p>
          <a:p>
            <a:pPr/>
          </a:p>
          <a:p>
            <a:pPr/>
          </a:p>
          <a:p>
            <a:pPr/>
          </a:p>
        </p:txBody>
      </p:sp>
      <p:pic>
        <p:nvPicPr>
          <p:cNvPr id="314" name="Shootings2.jpg" descr="Shootings2.jpg"/>
          <p:cNvPicPr>
            <a:picLocks noChangeAspect="1"/>
          </p:cNvPicPr>
          <p:nvPr/>
        </p:nvPicPr>
        <p:blipFill>
          <a:blip r:embed="rId2">
            <a:extLst/>
          </a:blip>
          <a:stretch>
            <a:fillRect/>
          </a:stretch>
        </p:blipFill>
        <p:spPr>
          <a:xfrm>
            <a:off x="1357926" y="1357522"/>
            <a:ext cx="21892105" cy="9576031"/>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Slide Title"/>
          <p:cNvSpPr txBox="1"/>
          <p:nvPr>
            <p:ph type="title"/>
          </p:nvPr>
        </p:nvSpPr>
        <p:spPr>
          <a:xfrm>
            <a:off x="201804" y="189128"/>
            <a:ext cx="23980392" cy="13209519"/>
          </a:xfrm>
          <a:prstGeom prst="rect">
            <a:avLst/>
          </a:prstGeom>
        </p:spPr>
        <p:txBody>
          <a:bodyPr/>
          <a:lstStyle/>
          <a:p>
            <a:pPr/>
          </a:p>
          <a:p>
            <a:pPr/>
          </a:p>
          <a:p>
            <a:pPr/>
          </a:p>
          <a:p>
            <a:pPr/>
          </a:p>
          <a:p>
            <a:pPr/>
          </a:p>
          <a:p>
            <a:pPr/>
          </a:p>
        </p:txBody>
      </p:sp>
      <p:pic>
        <p:nvPicPr>
          <p:cNvPr id="317" name="shootings3.jpg" descr="shootings3.jpg"/>
          <p:cNvPicPr>
            <a:picLocks noChangeAspect="1"/>
          </p:cNvPicPr>
          <p:nvPr/>
        </p:nvPicPr>
        <p:blipFill>
          <a:blip r:embed="rId2">
            <a:extLst/>
          </a:blip>
          <a:stretch>
            <a:fillRect/>
          </a:stretch>
        </p:blipFill>
        <p:spPr>
          <a:xfrm>
            <a:off x="751859" y="1508155"/>
            <a:ext cx="22880282" cy="7756028"/>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lide Title"/>
          <p:cNvSpPr txBox="1"/>
          <p:nvPr>
            <p:ph type="title"/>
          </p:nvPr>
        </p:nvSpPr>
        <p:spPr>
          <a:xfrm>
            <a:off x="239008" y="151284"/>
            <a:ext cx="24033593" cy="13193248"/>
          </a:xfrm>
          <a:prstGeom prst="rect">
            <a:avLst/>
          </a:prstGeom>
        </p:spPr>
        <p:txBody>
          <a:bodyPr/>
          <a:lstStyle/>
          <a:p>
            <a:pPr/>
          </a:p>
          <a:p>
            <a:pPr/>
          </a:p>
          <a:p>
            <a:pPr/>
          </a:p>
          <a:p>
            <a:pPr/>
          </a:p>
          <a:p>
            <a:pPr/>
          </a:p>
          <a:p>
            <a:pPr/>
          </a:p>
        </p:txBody>
      </p:sp>
      <p:pic>
        <p:nvPicPr>
          <p:cNvPr id="320" name="shootings4.jpg" descr="shootings4.jpg"/>
          <p:cNvPicPr>
            <a:picLocks noChangeAspect="1"/>
          </p:cNvPicPr>
          <p:nvPr/>
        </p:nvPicPr>
        <p:blipFill>
          <a:blip r:embed="rId2">
            <a:extLst/>
          </a:blip>
          <a:stretch>
            <a:fillRect/>
          </a:stretch>
        </p:blipFill>
        <p:spPr>
          <a:xfrm>
            <a:off x="885325" y="1989585"/>
            <a:ext cx="22613350" cy="822303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he Cuyahoga County Special Grand Jury that invested the summer of 1966 riots in Cleveland declared:…"/>
          <p:cNvSpPr txBox="1"/>
          <p:nvPr>
            <p:ph type="title"/>
          </p:nvPr>
        </p:nvSpPr>
        <p:spPr>
          <a:xfrm>
            <a:off x="289010" y="187849"/>
            <a:ext cx="23904887" cy="13464920"/>
          </a:xfrm>
          <a:prstGeom prst="rect">
            <a:avLst/>
          </a:prstGeom>
        </p:spPr>
        <p:txBody>
          <a:bodyPr/>
          <a:lstStyle/>
          <a:p>
            <a:pPr/>
          </a:p>
          <a:p>
            <a:pPr algn="ctr">
              <a:defRPr b="0" spc="-150" sz="7500">
                <a:solidFill>
                  <a:srgbClr val="FFD479"/>
                </a:solidFill>
                <a:latin typeface="Arial"/>
                <a:ea typeface="Arial"/>
                <a:cs typeface="Arial"/>
                <a:sym typeface="Arial"/>
              </a:defRPr>
            </a:pPr>
            <a:r>
              <a:t>The Cuyahoga County Special Grand Jury that invested the summer of 1966 riots in Cleveland declared:</a:t>
            </a:r>
          </a:p>
          <a:p>
            <a:pPr>
              <a:defRPr spc="-150" sz="7500">
                <a:latin typeface="Arial"/>
                <a:ea typeface="Arial"/>
                <a:cs typeface="Arial"/>
                <a:sym typeface="Arial"/>
              </a:defRPr>
            </a:pPr>
          </a:p>
          <a:p>
            <a:pPr algn="ctr">
              <a:defRPr b="0" spc="-150" sz="7500">
                <a:latin typeface="Arial"/>
                <a:ea typeface="Arial"/>
                <a:cs typeface="Arial"/>
                <a:sym typeface="Arial"/>
              </a:defRPr>
            </a:pPr>
          </a:p>
          <a:p>
            <a:pPr algn="ctr">
              <a:defRPr b="0" spc="-150" sz="7500">
                <a:latin typeface="Arial"/>
                <a:ea typeface="Arial"/>
                <a:cs typeface="Arial"/>
                <a:sym typeface="Arial"/>
              </a:defRPr>
            </a:pPr>
            <a:r>
              <a:t>This jury finds that the outbreak of lawlessness and discord was both organized, precipitated, and exploited by a relatively small group of trained and disciplined professionals at this business. They were tied and abetted, willingly or otherwise, </a:t>
            </a:r>
            <a:r>
              <a:rPr>
                <a:solidFill>
                  <a:srgbClr val="FFD479"/>
                </a:solidFill>
              </a:rPr>
              <a:t>by misguided people of all ages</a:t>
            </a:r>
            <a:r>
              <a:t> </a:t>
            </a:r>
            <a:r>
              <a:rPr>
                <a:solidFill>
                  <a:srgbClr val="FFD479"/>
                </a:solidFill>
              </a:rPr>
              <a:t>and colors</a:t>
            </a:r>
            <a:r>
              <a:t>, many of whom were avowed believers in violence and extremism, and some of whom are either members or officers of the Communist Party.</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lide Title"/>
          <p:cNvSpPr txBox="1"/>
          <p:nvPr>
            <p:ph type="title"/>
          </p:nvPr>
        </p:nvSpPr>
        <p:spPr>
          <a:xfrm>
            <a:off x="237272" y="276517"/>
            <a:ext cx="23909456" cy="13064541"/>
          </a:xfrm>
          <a:prstGeom prst="rect">
            <a:avLst/>
          </a:prstGeom>
        </p:spPr>
        <p:txBody>
          <a:bodyPr/>
          <a:lstStyle/>
          <a:p>
            <a:pPr/>
          </a:p>
          <a:p>
            <a:pPr/>
          </a:p>
          <a:p>
            <a:pPr/>
          </a:p>
          <a:p>
            <a:pPr/>
          </a:p>
        </p:txBody>
      </p:sp>
      <p:pic>
        <p:nvPicPr>
          <p:cNvPr id="323" name="shootings5.jpg" descr="shootings5.jpg"/>
          <p:cNvPicPr>
            <a:picLocks noChangeAspect="1"/>
          </p:cNvPicPr>
          <p:nvPr/>
        </p:nvPicPr>
        <p:blipFill>
          <a:blip r:embed="rId2">
            <a:extLst/>
          </a:blip>
          <a:stretch>
            <a:fillRect/>
          </a:stretch>
        </p:blipFill>
        <p:spPr>
          <a:xfrm>
            <a:off x="1984946" y="713113"/>
            <a:ext cx="20414108" cy="10910532"/>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lide Title"/>
          <p:cNvSpPr txBox="1"/>
          <p:nvPr>
            <p:ph type="title"/>
          </p:nvPr>
        </p:nvSpPr>
        <p:spPr>
          <a:xfrm>
            <a:off x="165056" y="128889"/>
            <a:ext cx="23942366" cy="13281733"/>
          </a:xfrm>
          <a:prstGeom prst="rect">
            <a:avLst/>
          </a:prstGeom>
        </p:spPr>
        <p:txBody>
          <a:bodyPr/>
          <a:lstStyle/>
          <a:p>
            <a:pPr/>
          </a:p>
          <a:p>
            <a:pPr/>
          </a:p>
          <a:p>
            <a:pPr/>
          </a:p>
          <a:p>
            <a:pPr/>
          </a:p>
          <a:p>
            <a:pPr/>
          </a:p>
        </p:txBody>
      </p:sp>
      <p:pic>
        <p:nvPicPr>
          <p:cNvPr id="326" name="shootings6.jpg" descr="shootings6.jpg"/>
          <p:cNvPicPr>
            <a:picLocks noChangeAspect="1"/>
          </p:cNvPicPr>
          <p:nvPr/>
        </p:nvPicPr>
        <p:blipFill>
          <a:blip r:embed="rId2">
            <a:extLst/>
          </a:blip>
          <a:stretch>
            <a:fillRect/>
          </a:stretch>
        </p:blipFill>
        <p:spPr>
          <a:xfrm>
            <a:off x="2734591" y="439797"/>
            <a:ext cx="18914818" cy="1265991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lide Title"/>
          <p:cNvSpPr txBox="1"/>
          <p:nvPr>
            <p:ph type="title"/>
          </p:nvPr>
        </p:nvSpPr>
        <p:spPr>
          <a:xfrm>
            <a:off x="274659" y="232523"/>
            <a:ext cx="23834682" cy="13250954"/>
          </a:xfrm>
          <a:prstGeom prst="rect">
            <a:avLst/>
          </a:prstGeom>
        </p:spPr>
        <p:txBody>
          <a:bodyPr/>
          <a:lstStyle/>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a:p>
            <a:pPr defTabSz="2292038">
              <a:defRPr spc="-159" sz="7990"/>
            </a:pPr>
          </a:p>
        </p:txBody>
      </p:sp>
      <p:pic>
        <p:nvPicPr>
          <p:cNvPr id="174" name="mm1.jpg" descr="mm1.jpg"/>
          <p:cNvPicPr>
            <a:picLocks noChangeAspect="1"/>
          </p:cNvPicPr>
          <p:nvPr/>
        </p:nvPicPr>
        <p:blipFill>
          <a:blip r:embed="rId2">
            <a:extLst/>
          </a:blip>
          <a:stretch>
            <a:fillRect/>
          </a:stretch>
        </p:blipFill>
        <p:spPr>
          <a:xfrm>
            <a:off x="8061309" y="290262"/>
            <a:ext cx="8261383" cy="1266745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lide Title"/>
          <p:cNvSpPr txBox="1"/>
          <p:nvPr>
            <p:ph type="title"/>
          </p:nvPr>
        </p:nvSpPr>
        <p:spPr>
          <a:xfrm>
            <a:off x="255553" y="139583"/>
            <a:ext cx="23872894" cy="13295720"/>
          </a:xfrm>
          <a:prstGeom prst="rect">
            <a:avLst/>
          </a:prstGeom>
        </p:spPr>
        <p:txBody>
          <a:bodyPr/>
          <a:lstStyle/>
          <a:p>
            <a:pPr/>
          </a:p>
          <a:p>
            <a:pPr/>
          </a:p>
          <a:p>
            <a:pPr/>
          </a:p>
          <a:p>
            <a:pPr/>
          </a:p>
          <a:p>
            <a:pPr/>
          </a:p>
        </p:txBody>
      </p:sp>
      <p:pic>
        <p:nvPicPr>
          <p:cNvPr id="177" name="mayorofmemphis1.jpg" descr="mayorofmemphis1.jpg"/>
          <p:cNvPicPr>
            <a:picLocks noChangeAspect="1"/>
          </p:cNvPicPr>
          <p:nvPr/>
        </p:nvPicPr>
        <p:blipFill>
          <a:blip r:embed="rId2">
            <a:extLst/>
          </a:blip>
          <a:stretch>
            <a:fillRect/>
          </a:stretch>
        </p:blipFill>
        <p:spPr>
          <a:xfrm>
            <a:off x="1262246" y="2582719"/>
            <a:ext cx="21859508" cy="497644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In 1972 Communist Party USA leader  Gus Hall wrote:…"/>
          <p:cNvSpPr txBox="1"/>
          <p:nvPr>
            <p:ph type="title"/>
          </p:nvPr>
        </p:nvSpPr>
        <p:spPr>
          <a:xfrm>
            <a:off x="321375" y="357187"/>
            <a:ext cx="23741250" cy="13112689"/>
          </a:xfrm>
          <a:prstGeom prst="rect">
            <a:avLst/>
          </a:prstGeom>
        </p:spPr>
        <p:txBody>
          <a:bodyPr/>
          <a:lstStyle/>
          <a:p>
            <a:pPr>
              <a:defRPr sz="7500">
                <a:latin typeface="Arial"/>
                <a:ea typeface="Arial"/>
                <a:cs typeface="Arial"/>
                <a:sym typeface="Arial"/>
              </a:defRPr>
            </a:pPr>
            <a:r>
              <a:t>In 1972 Communist Party USA leader </a:t>
            </a:r>
            <a:br/>
            <a:r>
              <a:t>Gus Hall wrote:</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r>
              <a:t> Our electoral policy has for some 25 years been expressed in the phrase “the three legs of a stool”…The stool was constructed at a time when the Party was under sharp attack…the concept was built on the idea that when the two legs, namely, the Communist Party and ‘the forces of political independence’,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